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A85F021-4F30-4148-AB0B-5C80B20C82CD}">
  <a:tblStyle styleId="{7A85F021-4F30-4148-AB0B-5C80B20C82C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ba77a998d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ba77a998d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 are presenting our capstone project on course recommendation system for Duke Registrar.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a77a998d6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a77a998d6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Yes, This network plot is useful, in terms of tracking class transitions from one time to the other. </a:t>
            </a:r>
            <a:endParaRPr/>
          </a:p>
          <a:p>
            <a:pPr indent="0" lvl="0" marL="0" rtl="0" algn="l">
              <a:spcBef>
                <a:spcPts val="0"/>
              </a:spcBef>
              <a:spcAft>
                <a:spcPts val="0"/>
              </a:spcAft>
              <a:buNone/>
            </a:pPr>
            <a:r>
              <a:rPr lang="en"/>
              <a:t>However, this does not show how many students have taken each class, which does not seem clear to you if you are end-user. (CLICK) So, we created a better plot, it’s called ‘Alluvial Plots’. Alluvial plots also show flow from one state to another. It overcomes some of the limitations of network plots.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a77a998d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a77a998d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alluvial plot shows the flow of students from semester 1 to semester 2 for the most popular classes for econ majors. It helps identify pathways and shows popular progressions from one class to the next. In these plots, the width represents the number of students and the colors indicate courses in the first semester.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we can see that many students who take economic principles their first semester take intermediate micro I in their second semester. This indicates that if you’ve already taken economic principles, </a:t>
            </a:r>
            <a:r>
              <a:rPr lang="en"/>
              <a:t>it would probably be a good idea to consider taking intermediate micro I. Multivariable calculus is a little more split, but the plot still provides some common course options to take next.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a77a998d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a77a998d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can see the progression of classes for econ majors from semester 2 to semester 3. Again, we see a clear path from intermediate micro 1 to intermediate micro 2. However, these alluvial plots also help show options. For example, after taking micro 1, many students branched out and took multivariable calculus for econ or probability and statistical inference. However, it is uncommon to go from micro 1 to intermediate macro or intermediate finance. Instead, we can see that to take intermediate macro or finance, you should probably take micro 2.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these alluvial plots can be helpful for students to show popular classes to take next or even classes to avoid taking next.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a77a998d6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a77a998d6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Though these alluvial plots are really helpful at tracking pathways and progressions, we are still working on making them interactive and easier for students to use. Furthermore, showing the flow over several semesters can help students </a:t>
            </a:r>
            <a:r>
              <a:rPr lang="en"/>
              <a:t>track</a:t>
            </a:r>
            <a:r>
              <a:rPr lang="en"/>
              <a:t> long term </a:t>
            </a:r>
            <a:r>
              <a:rPr lang="en"/>
              <a:t>pathways. </a:t>
            </a:r>
            <a:r>
              <a:rPr lang="en"/>
              <a:t>We are also looking to incorporate grade information. This could help identify areas where students struggle and if doing poorly in one class leads to doing poorly in </a:t>
            </a:r>
            <a:r>
              <a:rPr lang="en"/>
              <a:t>another</a:t>
            </a:r>
            <a:r>
              <a:rPr lang="en"/>
              <a:t> class. Lastly, we are working with Dataiku to streamline this plotting process to facilitate use for other majors and grade filtering.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a77a998d6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ba77a998d6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For modeling part on the recommender systems, we use two main approaches. First one is </a:t>
            </a:r>
            <a:r>
              <a:rPr lang="en">
                <a:solidFill>
                  <a:schemeClr val="dk1"/>
                </a:solidFill>
              </a:rPr>
              <a:t>item-user based </a:t>
            </a:r>
            <a:r>
              <a:rPr lang="en"/>
              <a:t>neighborhood method, popularly used for binary data with no need for domain knowledge. It gathers up most similar courses from the student course taking history, which makes the recommended items more focused with respect to the user. On the other hand, however, this method can’t integrate multiple features such as grade information. As it needs to compute a giant item item matrix, it will be very expensive and inefficient to compute and recommend courses in the actual application.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second method is latent factor models with several variations including Singular Value Decomposition and LightFM. SVD is able to produce predicted grade for a course with respect to the student through matrix factorization. LightFM is </a:t>
            </a:r>
            <a:r>
              <a:rPr lang="en" sz="1050">
                <a:solidFill>
                  <a:schemeClr val="dk1"/>
                </a:solidFill>
                <a:highlight>
                  <a:srgbClr val="FFFFFF"/>
                </a:highlight>
              </a:rPr>
              <a:t>a hybrid content-collaborative model which can incorporate metadata of students’ major, minor, course subject and offered year into consideration. Both methods take normalized grade into account as a proxy for ratings, therefore recommending courses with generally higher grades with a larger extent of variability compared to the neighborhood method. However, there are some drawbacks. For one, the latent features are hard to interpret. It should also be noted that grade and rating are not the same thing. Recommending based on grades does not directly link to prediction accuracy on which courses the students take.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a77a998d6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a77a998d6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metric for prediction accuracy we use is calculated as </a:t>
            </a:r>
            <a:r>
              <a:rPr lang="en">
                <a:solidFill>
                  <a:schemeClr val="dk1"/>
                </a:solidFill>
              </a:rPr>
              <a:t>how many recommended courses are successfully captured </a:t>
            </a:r>
            <a:r>
              <a:rPr lang="en"/>
              <a:t>among the courses students actually took at one particular term.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In order to improve this metric, we have tried some further </a:t>
            </a:r>
            <a:r>
              <a:rPr lang="en"/>
              <a:t>preprocessing</a:t>
            </a:r>
            <a:r>
              <a:rPr lang="en"/>
              <a:t> methods. These include grade normalization based on courses, and removing courses that are taken by fewer than 100 students to limit the search space. After getting the recommended items from the model, some post-processing was also tried by removing those that are not in top 100 most popular courses.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e8b68240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e8b68240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best performing model we have so far is the neighborhood method based on item-user similarities. After we pre-process the data by removing courses taken by fewer than 100 students, </a:t>
            </a:r>
            <a:r>
              <a:rPr lang="en">
                <a:solidFill>
                  <a:schemeClr val="dk1"/>
                </a:solidFill>
              </a:rPr>
              <a:t>it performs much better, with an average increase in accuracy of about 27%</a:t>
            </a:r>
            <a:r>
              <a:rPr lang="en"/>
              <a:t>. </a:t>
            </a:r>
            <a:endParaRPr/>
          </a:p>
          <a:p>
            <a:pPr indent="0" lvl="0" marL="0" rtl="0" algn="l">
              <a:lnSpc>
                <a:spcPct val="115000"/>
              </a:lnSpc>
              <a:spcBef>
                <a:spcPts val="0"/>
              </a:spcBef>
              <a:spcAft>
                <a:spcPts val="0"/>
              </a:spcAft>
              <a:buNone/>
            </a:pPr>
            <a:r>
              <a:rPr lang="en"/>
              <a:t>Before, the model had low performance with an average accuracy of about 20%. After removing unpopular courses, it achieved up to 60% prediction accuracy. By limiting the search space, neighborhood method is able to obtain generally good prediction performance across almost every semester. Again, we acknowledge that with this measurement of accuracy, we expect a low number because we are trying to capture an average of 4 classes per term.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bde55912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bde55912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 conclusion, we have created powerful visualizations to represent academic pathways. The dashboard serves as a useful interactive tool for students’ major selections and course planning with a more holistic view, (CLICK)  while the network and alluvial plot serve as nice references for course pathways taken by most fellow students at one particular semester or consecutive semesters. On the modeling side, with modifications on data preprocessing and post-processing, the prediction accuracy has increased, particularly for the neighborhood method. We will further investigate into more effective representations for both the academic pathway and the recommendation model itself for better prediction accuracy.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de5591244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de5591244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Over the next few weeks, we aim to make our academic pathway visualizations interactive to make them more user friendly. We also want to enable more filtering such as major and grade, which could be helpful for both students and advisors. (CLICK) Lastly, we hope to improve our recommender system using pre and post processing and look at different evaluation metrics in addition to accuracy such as relevance and diversity, which would provide different information depending on the user’s goal.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ba77a998d6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ba77a998d6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ba77a998d6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ba77a998d6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solidFill>
                  <a:schemeClr val="dk1"/>
                </a:solidFill>
              </a:rPr>
              <a:t>The overall goal is to </a:t>
            </a:r>
            <a:r>
              <a:rPr lang="en">
                <a:solidFill>
                  <a:schemeClr val="dk1"/>
                </a:solidFill>
              </a:rPr>
              <a:t>facilitate</a:t>
            </a:r>
            <a:r>
              <a:rPr lang="en">
                <a:solidFill>
                  <a:schemeClr val="dk1"/>
                </a:solidFill>
              </a:rPr>
              <a:t> course selection for the duke undergraduate students. We aim to help students select and plan classes for their desired major. This is important because it can help prevent students from taking unnecessary classes, encourage them to take core classes, in addition to finding the best time to take a certain class. This helps guide students through major selection in addition to class selection and planning throughout their time at Duke.</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a77a998d6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a77a998d6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ba77a998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ba77a998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a77a998d6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ba77a998d6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chemeClr val="lt1"/>
                </a:highlight>
              </a:rPr>
              <a:t>Our collaborative filtering model combines both item and user based methods by creating a “neighborhood” of similar courses. Given our problem, item-based models depend on courses, and user-based models depend on students. </a:t>
            </a:r>
            <a:endParaRPr>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chemeClr val="lt1"/>
                </a:highlight>
              </a:rPr>
              <a:t>First, we calculate the cosine similarity between courses to construct a new item by item matrix, as shown. </a:t>
            </a:r>
            <a:endParaRPr>
              <a:solidFill>
                <a:schemeClr val="dk1"/>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rPr b="1" lang="en"/>
              <a:t>[easier explanation]</a:t>
            </a:r>
            <a:endParaRPr b="1"/>
          </a:p>
          <a:p>
            <a:pPr indent="0" lvl="0" marL="0" rtl="0" algn="l">
              <a:spcBef>
                <a:spcPts val="0"/>
              </a:spcBef>
              <a:spcAft>
                <a:spcPts val="0"/>
              </a:spcAft>
              <a:buNone/>
            </a:pPr>
            <a:r>
              <a:rPr lang="en"/>
              <a:t>you chose one class, let’s say Data to decision, and you want to know what classes are the nearest, which means what other classes are closely related to Data to Decision based on cosine similarity. So using cosine similarity, we now have a list of similar classes with data to decision. This is called item-based method. </a:t>
            </a:r>
            <a:endParaRPr/>
          </a:p>
          <a:p>
            <a:pPr indent="0" lvl="0" marL="0" rtl="0" algn="l">
              <a:spcBef>
                <a:spcPts val="0"/>
              </a:spcBef>
              <a:spcAft>
                <a:spcPts val="0"/>
              </a:spcAft>
              <a:buNone/>
            </a:pPr>
            <a:r>
              <a:rPr lang="en"/>
              <a:t>However, you want to know what classes other students take, in other words, you wonder other students that have similar pattern just like you. This is called user-based method.  So using item-based method with multiple classes, you sort classes by highest similarities.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a77a998d6_2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a77a998d6_2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Other than neighborhood methods, another popular method commonly used in recommender systems is matrix factorization. One popular algorithm for matrix factorization is called singular value decomposition, where student grades can be predicted by multiplying U (the student grade matrix), sigma (the diagonal matrix of weights), and V transposed (all the courses).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Listening to feedback from others, we decided to try a different train test split method. We first split the students in 80% training students and 20% test students. For the training students, all 4 years of data were added to the training dataset. For the test students, years 1 and 2 were added to the training dataset and years 3 and 4 are left out and considered the test dataset. Thus, the matrix that is fed into SVD contains 4 years of data for 80% of the students and 2 years of data for 20% of the students. We can then test SVD performance on years 3 and 4 from the test students.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Go into factors and find earlier classes that have large weights for later classes</a:t>
            </a:r>
            <a:endParaRPr sz="1000"/>
          </a:p>
          <a:p>
            <a:pPr indent="0" lvl="0" marL="0" rtl="0" algn="l">
              <a:spcBef>
                <a:spcPts val="0"/>
              </a:spcBef>
              <a:spcAft>
                <a:spcPts val="0"/>
              </a:spcAft>
              <a:buNone/>
            </a:pPr>
            <a:r>
              <a:rPr lang="en" sz="1000"/>
              <a:t>Find earlier classes that determine success/failure in later classes </a:t>
            </a:r>
            <a:endParaRPr sz="1000"/>
          </a:p>
          <a:p>
            <a:pPr indent="0" lvl="0" marL="0" rtl="0" algn="l">
              <a:spcBef>
                <a:spcPts val="0"/>
              </a:spcBef>
              <a:spcAft>
                <a:spcPts val="0"/>
              </a:spcAft>
              <a:buNone/>
            </a:pPr>
            <a:r>
              <a:rPr lang="en" sz="1000"/>
              <a:t>Look at students who didnt do well</a:t>
            </a:r>
            <a:endParaRPr sz="1000"/>
          </a:p>
          <a:p>
            <a:pPr indent="0" lvl="0" marL="0" rtl="0" algn="l">
              <a:spcBef>
                <a:spcPts val="0"/>
              </a:spcBef>
              <a:spcAft>
                <a:spcPts val="0"/>
              </a:spcAft>
              <a:buNone/>
            </a:pPr>
            <a:r>
              <a:rPr lang="en" sz="1000"/>
              <a:t>Logistic regression to predict prob of certain classes</a:t>
            </a:r>
            <a:endParaRPr sz="1000"/>
          </a:p>
          <a:p>
            <a:pPr indent="0" lvl="0" marL="0" rtl="0" algn="l">
              <a:spcBef>
                <a:spcPts val="0"/>
              </a:spcBef>
              <a:spcAft>
                <a:spcPts val="0"/>
              </a:spcAft>
              <a:buNone/>
            </a:pPr>
            <a:r>
              <a:rPr lang="en" sz="1000"/>
              <a:t>Clustering</a:t>
            </a:r>
            <a:endParaRPr sz="1000"/>
          </a:p>
          <a:p>
            <a:pPr indent="0" lvl="0" marL="0" rtl="0" algn="l">
              <a:spcBef>
                <a:spcPts val="0"/>
              </a:spcBef>
              <a:spcAft>
                <a:spcPts val="0"/>
              </a:spcAft>
              <a:buNone/>
            </a:pPr>
            <a:r>
              <a:rPr lang="en" sz="1000"/>
              <a:t>Decision trees</a:t>
            </a:r>
            <a:endParaRPr sz="10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ba77a998d6_2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ba77a998d6_2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ba77a998d6_2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ba77a998d6_2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One major challenge in this project is that we do not have graduation and major requirement information, course prerequisite information, course ratings or information about students’ success after graduation.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Another challenge is that students don’t have to declare majors until the beginning of junior year, and they can also change majors many times. This can create noise in the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Furthermore, course order matters, and factoring this temporal aspect into a recommender system is challenging.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Lastly, Duke renumbered courses in 2012, splitting our data into 2 time frames. Unfortunately, there is no explicit way to link pre-2012 courses to post-2012 courses.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a77a998d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a77a998d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two primary goals to help facilitate course selection are 1) tracking the academic pathway and 2) developing a course recommendation engine. Today, we’ll be primarily focusing on the idea of an academic pathway. “Academic pathway” can be defined in many ways, but our work aims to determine what classes are commonly taken for each major, when certain classes are taken, and what classes lead to other classes.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a77a998d6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a77a998d6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Imagine its your freshman fall term. You’re enrolled in four classes now, but don’t know what to take next semester. What majors should you consider? What classes should you take? When should you take those classes for your interested major?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a77a998d6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a77a998d6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Classes taken: </a:t>
            </a:r>
            <a:r>
              <a:rPr lang="en">
                <a:solidFill>
                  <a:schemeClr val="dk1"/>
                </a:solidFill>
              </a:rPr>
              <a:t>Academic writing, Economic principles, Introductory psychology, Multivariable calculus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Using our dashboard, you can enter the four classes you’ve already taken. Here, its academic writing (a mandatory class for freshmen), economic principles, introductory psychology, and multivariable calculus. The most common major given these classes is econ, so let’s say you’re interested in being an econ major. Now, you can select econ, and then select the term of interest. Since it’s freshman fall, you’re trying to plan classes for the freshman spring term, so you can select that. Now we see the top 10 most common classes for econ majors to take during that term.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You’ve already taken a couple of them, so lets pick a few interesting ones that you haven’t taken: intermediate micro I, multivariable calculus for econ, intro to cs, and probability/statistical inference. Now, we’re not sure if you should take all of them at once. Maybe theres another class - like dance - that you really want to take, so let’s see when would be a good semester to take these four classes. (go to next dash)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a77a998d6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a77a998d6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Now, to help determine when to take these classes, we can enter them into this dashboard. We can see that the most common major is econ, but with these classes, we can also consider </a:t>
            </a:r>
            <a:r>
              <a:rPr lang="en"/>
              <a:t>other</a:t>
            </a:r>
            <a:r>
              <a:rPr lang="en"/>
              <a:t> majors. Let’s say you’re still interested in econ, so we can select econ to just see the course taking pattern for econ students. It looks like microeconomics is most commonly taken sophomore fall term, so we can hold off on taking micro to make space for that dance class you wanted to take.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dashboards have helped you select a major, find classes to take, and plan when to take these classes.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ba77a998d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ba77a998d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From our previous dashboard, imagine that you chose a major that you are interested in. Then What would be the next question? Next question would be what classes should I take from semester to semster or year to year given the major that I have chosen. (CLICK) For example, after taking economic principles, what should you take next if you are interested in majoring in Economics?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a77a998d6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a77a998d6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track the progression from one class to another, </a:t>
            </a:r>
            <a:r>
              <a:rPr lang="en">
                <a:solidFill>
                  <a:schemeClr val="dk1"/>
                </a:solidFill>
              </a:rPr>
              <a:t>we used network plots. This shows the transition from the most popular classes in year 1 to those in year 2 for econ majors. From this plot, we can identify a few patterns: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First, if you look at the node ‘economic principles’, the yellow line is toward intermediate econ II. Here yellow line represents more than 10% of studenets who took one class moved to the other class, which means a popular transition from year 1 to year 2. (CLICK)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Second, by visualizing the whole network for the most popular classes, we can see how different classes lead to other classes.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By showing the larger network, we can see that Intermediate economics II (CLICK) is a very popular class in year 2. Many students from a variety of different classes end up taking intermediate econ II some time during their 2nd year.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a77a998d6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a77a998d6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same network plots from year2 to year3. Compared to the previous plot from year 1 to year2, class transitions are widely dispersed. And most of popular classes are now related to econ major (CLICK) except intermediate spanish and chemistry classes, which is also towards econ classes in year3. Particularly, we have yellow line from Spanish course to intermediate econometrics.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how do you think? Is this helpful?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0993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1C4587"/>
                </a:solidFill>
                <a:latin typeface="Times New Roman"/>
                <a:ea typeface="Times New Roman"/>
                <a:cs typeface="Times New Roman"/>
                <a:sym typeface="Times New Roman"/>
              </a:rPr>
              <a:t>Duke Registrar </a:t>
            </a:r>
            <a:endParaRPr>
              <a:solidFill>
                <a:srgbClr val="1C4587"/>
              </a:solidFill>
              <a:latin typeface="Times New Roman"/>
              <a:ea typeface="Times New Roman"/>
              <a:cs typeface="Times New Roman"/>
              <a:sym typeface="Times New Roman"/>
            </a:endParaRPr>
          </a:p>
          <a:p>
            <a:pPr indent="0" lvl="0" marL="0" rtl="0" algn="ctr">
              <a:spcBef>
                <a:spcPts val="0"/>
              </a:spcBef>
              <a:spcAft>
                <a:spcPts val="0"/>
              </a:spcAft>
              <a:buNone/>
            </a:pPr>
            <a:r>
              <a:rPr lang="en">
                <a:solidFill>
                  <a:srgbClr val="1C4587"/>
                </a:solidFill>
                <a:latin typeface="Times New Roman"/>
                <a:ea typeface="Times New Roman"/>
                <a:cs typeface="Times New Roman"/>
                <a:sym typeface="Times New Roman"/>
              </a:rPr>
              <a:t>Recommender System</a:t>
            </a:r>
            <a:endParaRPr>
              <a:solidFill>
                <a:srgbClr val="1C4587"/>
              </a:solidFill>
              <a:latin typeface="Times New Roman"/>
              <a:ea typeface="Times New Roman"/>
              <a:cs typeface="Times New Roman"/>
              <a:sym typeface="Times New Roman"/>
            </a:endParaRPr>
          </a:p>
        </p:txBody>
      </p:sp>
      <p:grpSp>
        <p:nvGrpSpPr>
          <p:cNvPr id="55" name="Google Shape;55;p13"/>
          <p:cNvGrpSpPr/>
          <p:nvPr/>
        </p:nvGrpSpPr>
        <p:grpSpPr>
          <a:xfrm>
            <a:off x="0" y="0"/>
            <a:ext cx="9144000" cy="585300"/>
            <a:chOff x="0" y="0"/>
            <a:chExt cx="9144000" cy="585300"/>
          </a:xfrm>
        </p:grpSpPr>
        <p:sp>
          <p:nvSpPr>
            <p:cNvPr id="56" name="Google Shape;56;p13"/>
            <p:cNvSpPr/>
            <p:nvPr/>
          </p:nvSpPr>
          <p:spPr>
            <a:xfrm>
              <a:off x="0" y="0"/>
              <a:ext cx="9144000" cy="585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3"/>
            <p:cNvPicPr preferRelativeResize="0"/>
            <p:nvPr/>
          </p:nvPicPr>
          <p:blipFill>
            <a:blip r:embed="rId3">
              <a:alphaModFix/>
            </a:blip>
            <a:stretch>
              <a:fillRect/>
            </a:stretch>
          </p:blipFill>
          <p:spPr>
            <a:xfrm>
              <a:off x="8093800" y="73650"/>
              <a:ext cx="973901" cy="426075"/>
            </a:xfrm>
            <a:prstGeom prst="rect">
              <a:avLst/>
            </a:prstGeom>
            <a:noFill/>
            <a:ln>
              <a:noFill/>
            </a:ln>
          </p:spPr>
        </p:pic>
      </p:grpSp>
      <p:grpSp>
        <p:nvGrpSpPr>
          <p:cNvPr id="58" name="Google Shape;58;p13"/>
          <p:cNvGrpSpPr/>
          <p:nvPr/>
        </p:nvGrpSpPr>
        <p:grpSpPr>
          <a:xfrm>
            <a:off x="0" y="4839100"/>
            <a:ext cx="9159475" cy="304200"/>
            <a:chOff x="0" y="4839100"/>
            <a:chExt cx="9159475" cy="304200"/>
          </a:xfrm>
        </p:grpSpPr>
        <p:sp>
          <p:nvSpPr>
            <p:cNvPr id="59" name="Google Shape;59;p13"/>
            <p:cNvSpPr/>
            <p:nvPr/>
          </p:nvSpPr>
          <p:spPr>
            <a:xfrm>
              <a:off x="0" y="4839100"/>
              <a:ext cx="9144000" cy="30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nvSpPr>
          <p:spPr>
            <a:xfrm>
              <a:off x="6997375" y="4846675"/>
              <a:ext cx="2162100" cy="24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1C4587"/>
                  </a:solidFill>
                  <a:latin typeface="Times New Roman"/>
                  <a:ea typeface="Times New Roman"/>
                  <a:cs typeface="Times New Roman"/>
                  <a:sym typeface="Times New Roman"/>
                </a:rPr>
                <a:t>Duke Registrar Recommender</a:t>
              </a:r>
              <a:endParaRPr sz="1100">
                <a:solidFill>
                  <a:srgbClr val="1C4587"/>
                </a:solidFill>
                <a:latin typeface="Times New Roman"/>
                <a:ea typeface="Times New Roman"/>
                <a:cs typeface="Times New Roman"/>
                <a:sym typeface="Times New Roman"/>
              </a:endParaRPr>
            </a:p>
          </p:txBody>
        </p:sp>
      </p:grpSp>
      <p:sp>
        <p:nvSpPr>
          <p:cNvPr id="61" name="Google Shape;61;p13"/>
          <p:cNvSpPr txBox="1"/>
          <p:nvPr/>
        </p:nvSpPr>
        <p:spPr>
          <a:xfrm>
            <a:off x="0" y="4839100"/>
            <a:ext cx="2706600" cy="30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1C4587"/>
                </a:solidFill>
                <a:latin typeface="Times New Roman"/>
                <a:ea typeface="Times New Roman"/>
                <a:cs typeface="Times New Roman"/>
                <a:sym typeface="Times New Roman"/>
              </a:rPr>
              <a:t>Vanessa Tang, Sangseok Lee, Yiran Chen</a:t>
            </a:r>
            <a:endParaRPr sz="1100">
              <a:solidFill>
                <a:srgbClr val="1C4587"/>
              </a:solidFill>
              <a:latin typeface="Times New Roman"/>
              <a:ea typeface="Times New Roman"/>
              <a:cs typeface="Times New Roman"/>
              <a:sym typeface="Times New Roman"/>
            </a:endParaRPr>
          </a:p>
        </p:txBody>
      </p:sp>
      <p:pic>
        <p:nvPicPr>
          <p:cNvPr id="62" name="Google Shape;62;p13"/>
          <p:cNvPicPr preferRelativeResize="0"/>
          <p:nvPr/>
        </p:nvPicPr>
        <p:blipFill>
          <a:blip r:embed="rId4">
            <a:alphaModFix/>
          </a:blip>
          <a:stretch>
            <a:fillRect/>
          </a:stretch>
        </p:blipFill>
        <p:spPr>
          <a:xfrm>
            <a:off x="75175" y="70950"/>
            <a:ext cx="1299300" cy="443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grpSp>
        <p:nvGrpSpPr>
          <p:cNvPr id="170" name="Google Shape;170;p22"/>
          <p:cNvGrpSpPr/>
          <p:nvPr/>
        </p:nvGrpSpPr>
        <p:grpSpPr>
          <a:xfrm>
            <a:off x="0" y="0"/>
            <a:ext cx="9144000" cy="585300"/>
            <a:chOff x="0" y="0"/>
            <a:chExt cx="9144000" cy="585300"/>
          </a:xfrm>
        </p:grpSpPr>
        <p:sp>
          <p:nvSpPr>
            <p:cNvPr id="171" name="Google Shape;171;p22"/>
            <p:cNvSpPr/>
            <p:nvPr/>
          </p:nvSpPr>
          <p:spPr>
            <a:xfrm>
              <a:off x="0" y="0"/>
              <a:ext cx="9144000" cy="585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22"/>
            <p:cNvPicPr preferRelativeResize="0"/>
            <p:nvPr/>
          </p:nvPicPr>
          <p:blipFill>
            <a:blip r:embed="rId3">
              <a:alphaModFix/>
            </a:blip>
            <a:stretch>
              <a:fillRect/>
            </a:stretch>
          </p:blipFill>
          <p:spPr>
            <a:xfrm>
              <a:off x="8093800" y="73650"/>
              <a:ext cx="973901" cy="426075"/>
            </a:xfrm>
            <a:prstGeom prst="rect">
              <a:avLst/>
            </a:prstGeom>
            <a:noFill/>
            <a:ln>
              <a:noFill/>
            </a:ln>
          </p:spPr>
        </p:pic>
      </p:grpSp>
      <p:grpSp>
        <p:nvGrpSpPr>
          <p:cNvPr id="173" name="Google Shape;173;p22"/>
          <p:cNvGrpSpPr/>
          <p:nvPr/>
        </p:nvGrpSpPr>
        <p:grpSpPr>
          <a:xfrm>
            <a:off x="0" y="4839100"/>
            <a:ext cx="9159475" cy="304200"/>
            <a:chOff x="0" y="4839100"/>
            <a:chExt cx="9159475" cy="304200"/>
          </a:xfrm>
        </p:grpSpPr>
        <p:sp>
          <p:nvSpPr>
            <p:cNvPr id="174" name="Google Shape;174;p22"/>
            <p:cNvSpPr/>
            <p:nvPr/>
          </p:nvSpPr>
          <p:spPr>
            <a:xfrm>
              <a:off x="0" y="4839100"/>
              <a:ext cx="9144000" cy="30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txBox="1"/>
            <p:nvPr/>
          </p:nvSpPr>
          <p:spPr>
            <a:xfrm>
              <a:off x="6997375" y="4846675"/>
              <a:ext cx="2162100" cy="24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1C4587"/>
                  </a:solidFill>
                  <a:latin typeface="Times New Roman"/>
                  <a:ea typeface="Times New Roman"/>
                  <a:cs typeface="Times New Roman"/>
                  <a:sym typeface="Times New Roman"/>
                </a:rPr>
                <a:t>Duke Registrar Recommender</a:t>
              </a:r>
              <a:endParaRPr sz="1100">
                <a:solidFill>
                  <a:srgbClr val="1C4587"/>
                </a:solidFill>
                <a:latin typeface="Times New Roman"/>
                <a:ea typeface="Times New Roman"/>
                <a:cs typeface="Times New Roman"/>
                <a:sym typeface="Times New Roman"/>
              </a:endParaRPr>
            </a:p>
          </p:txBody>
        </p:sp>
      </p:grpSp>
      <p:sp>
        <p:nvSpPr>
          <p:cNvPr id="176" name="Google Shape;176;p22"/>
          <p:cNvSpPr/>
          <p:nvPr/>
        </p:nvSpPr>
        <p:spPr>
          <a:xfrm>
            <a:off x="517950" y="637525"/>
            <a:ext cx="7887000" cy="16191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txBox="1"/>
          <p:nvPr>
            <p:ph type="title"/>
          </p:nvPr>
        </p:nvSpPr>
        <p:spPr>
          <a:xfrm>
            <a:off x="775775" y="637525"/>
            <a:ext cx="4596600" cy="1397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a:solidFill>
                  <a:srgbClr val="1C4587"/>
                </a:solidFill>
                <a:latin typeface="Times New Roman"/>
                <a:ea typeface="Times New Roman"/>
                <a:cs typeface="Times New Roman"/>
                <a:sym typeface="Times New Roman"/>
              </a:rPr>
              <a:t>Network Plots: Limitations</a:t>
            </a:r>
            <a:endParaRPr b="1">
              <a:solidFill>
                <a:srgbClr val="1C4587"/>
              </a:solidFill>
              <a:latin typeface="Times New Roman"/>
              <a:ea typeface="Times New Roman"/>
              <a:cs typeface="Times New Roman"/>
              <a:sym typeface="Times New Roman"/>
            </a:endParaRPr>
          </a:p>
          <a:p>
            <a:pPr indent="-342900" lvl="0" marL="457200" rtl="0" algn="l">
              <a:lnSpc>
                <a:spcPct val="115000"/>
              </a:lnSpc>
              <a:spcBef>
                <a:spcPts val="1000"/>
              </a:spcBef>
              <a:spcAft>
                <a:spcPts val="0"/>
              </a:spcAft>
              <a:buClr>
                <a:schemeClr val="dk2"/>
              </a:buClr>
              <a:buSzPts val="1800"/>
              <a:buChar char="●"/>
            </a:pPr>
            <a:r>
              <a:rPr lang="en" sz="1800">
                <a:solidFill>
                  <a:schemeClr val="dk2"/>
                </a:solidFill>
              </a:rPr>
              <a:t>Can’t see number of students</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Not as clear of a “pathway”</a:t>
            </a:r>
            <a:endParaRPr b="1">
              <a:solidFill>
                <a:srgbClr val="1C4587"/>
              </a:solidFill>
              <a:latin typeface="Times New Roman"/>
              <a:ea typeface="Times New Roman"/>
              <a:cs typeface="Times New Roman"/>
              <a:sym typeface="Times New Roman"/>
            </a:endParaRPr>
          </a:p>
        </p:txBody>
      </p:sp>
      <p:pic>
        <p:nvPicPr>
          <p:cNvPr id="178" name="Google Shape;178;p22"/>
          <p:cNvPicPr preferRelativeResize="0"/>
          <p:nvPr/>
        </p:nvPicPr>
        <p:blipFill rotWithShape="1">
          <a:blip r:embed="rId4">
            <a:alphaModFix/>
          </a:blip>
          <a:srcRect b="13077" l="24553" r="21964" t="11285"/>
          <a:stretch/>
        </p:blipFill>
        <p:spPr>
          <a:xfrm>
            <a:off x="6068900" y="682652"/>
            <a:ext cx="1446676" cy="1456550"/>
          </a:xfrm>
          <a:prstGeom prst="rect">
            <a:avLst/>
          </a:prstGeom>
          <a:noFill/>
          <a:ln>
            <a:noFill/>
          </a:ln>
        </p:spPr>
      </p:pic>
      <p:sp>
        <p:nvSpPr>
          <p:cNvPr id="179" name="Google Shape;179;p22"/>
          <p:cNvSpPr/>
          <p:nvPr/>
        </p:nvSpPr>
        <p:spPr>
          <a:xfrm>
            <a:off x="517950" y="2966800"/>
            <a:ext cx="7887000" cy="17730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txBox="1"/>
          <p:nvPr>
            <p:ph type="title"/>
          </p:nvPr>
        </p:nvSpPr>
        <p:spPr>
          <a:xfrm>
            <a:off x="903300" y="3133750"/>
            <a:ext cx="4205100" cy="14565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a:solidFill>
                  <a:srgbClr val="1C4587"/>
                </a:solidFill>
                <a:latin typeface="Times New Roman"/>
                <a:ea typeface="Times New Roman"/>
                <a:cs typeface="Times New Roman"/>
                <a:sym typeface="Times New Roman"/>
              </a:rPr>
              <a:t>Alluvial Plots: Advantages</a:t>
            </a:r>
            <a:endParaRPr b="1">
              <a:solidFill>
                <a:srgbClr val="1C4587"/>
              </a:solidFill>
              <a:latin typeface="Times New Roman"/>
              <a:ea typeface="Times New Roman"/>
              <a:cs typeface="Times New Roman"/>
              <a:sym typeface="Times New Roman"/>
            </a:endParaRPr>
          </a:p>
          <a:p>
            <a:pPr indent="-331470" lvl="0" marL="457200" rtl="0" algn="l">
              <a:lnSpc>
                <a:spcPct val="115000"/>
              </a:lnSpc>
              <a:spcBef>
                <a:spcPts val="1000"/>
              </a:spcBef>
              <a:spcAft>
                <a:spcPts val="0"/>
              </a:spcAft>
              <a:buClr>
                <a:schemeClr val="dk2"/>
              </a:buClr>
              <a:buSzPct val="100000"/>
              <a:buChar char="●"/>
            </a:pPr>
            <a:r>
              <a:rPr lang="en" sz="1800">
                <a:solidFill>
                  <a:schemeClr val="dk2"/>
                </a:solidFill>
              </a:rPr>
              <a:t>Show flow from one state to another</a:t>
            </a:r>
            <a:endParaRPr sz="1800">
              <a:solidFill>
                <a:schemeClr val="dk2"/>
              </a:solidFill>
            </a:endParaRPr>
          </a:p>
          <a:p>
            <a:pPr indent="-331470" lvl="0" marL="457200" rtl="0" algn="l">
              <a:lnSpc>
                <a:spcPct val="115000"/>
              </a:lnSpc>
              <a:spcBef>
                <a:spcPts val="0"/>
              </a:spcBef>
              <a:spcAft>
                <a:spcPts val="0"/>
              </a:spcAft>
              <a:buClr>
                <a:schemeClr val="dk2"/>
              </a:buClr>
              <a:buSzPct val="100000"/>
              <a:buChar char="●"/>
            </a:pPr>
            <a:r>
              <a:rPr lang="en" sz="1800">
                <a:solidFill>
                  <a:schemeClr val="dk2"/>
                </a:solidFill>
              </a:rPr>
              <a:t>Helps track progression of classes</a:t>
            </a:r>
            <a:endParaRPr b="1">
              <a:solidFill>
                <a:srgbClr val="1C4587"/>
              </a:solidFill>
              <a:latin typeface="Times New Roman"/>
              <a:ea typeface="Times New Roman"/>
              <a:cs typeface="Times New Roman"/>
              <a:sym typeface="Times New Roman"/>
            </a:endParaRPr>
          </a:p>
        </p:txBody>
      </p:sp>
      <p:pic>
        <p:nvPicPr>
          <p:cNvPr id="181" name="Google Shape;181;p22"/>
          <p:cNvPicPr preferRelativeResize="0"/>
          <p:nvPr/>
        </p:nvPicPr>
        <p:blipFill>
          <a:blip r:embed="rId5">
            <a:alphaModFix/>
          </a:blip>
          <a:stretch>
            <a:fillRect/>
          </a:stretch>
        </p:blipFill>
        <p:spPr>
          <a:xfrm>
            <a:off x="5545350" y="3100513"/>
            <a:ext cx="2630328" cy="1505575"/>
          </a:xfrm>
          <a:prstGeom prst="rect">
            <a:avLst/>
          </a:prstGeom>
          <a:noFill/>
          <a:ln>
            <a:noFill/>
          </a:ln>
        </p:spPr>
      </p:pic>
      <p:sp>
        <p:nvSpPr>
          <p:cNvPr id="182" name="Google Shape;182;p22"/>
          <p:cNvSpPr/>
          <p:nvPr/>
        </p:nvSpPr>
        <p:spPr>
          <a:xfrm>
            <a:off x="4351350" y="2371575"/>
            <a:ext cx="281400" cy="480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3"/>
          <p:cNvPicPr preferRelativeResize="0"/>
          <p:nvPr/>
        </p:nvPicPr>
        <p:blipFill rotWithShape="1">
          <a:blip r:embed="rId3">
            <a:alphaModFix/>
          </a:blip>
          <a:srcRect b="0" l="0" r="0" t="7655"/>
          <a:stretch/>
        </p:blipFill>
        <p:spPr>
          <a:xfrm>
            <a:off x="464100" y="592675"/>
            <a:ext cx="8215830" cy="4550827"/>
          </a:xfrm>
          <a:prstGeom prst="rect">
            <a:avLst/>
          </a:prstGeom>
          <a:noFill/>
          <a:ln>
            <a:noFill/>
          </a:ln>
        </p:spPr>
      </p:pic>
      <p:sp>
        <p:nvSpPr>
          <p:cNvPr id="188" name="Google Shape;188;p23"/>
          <p:cNvSpPr txBox="1"/>
          <p:nvPr>
            <p:ph type="title"/>
          </p:nvPr>
        </p:nvSpPr>
        <p:spPr>
          <a:xfrm>
            <a:off x="65375" y="67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Semester 1 to Semester 2</a:t>
            </a:r>
            <a:endParaRPr>
              <a:solidFill>
                <a:srgbClr val="1C4587"/>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4"/>
          <p:cNvPicPr preferRelativeResize="0"/>
          <p:nvPr/>
        </p:nvPicPr>
        <p:blipFill rotWithShape="1">
          <a:blip r:embed="rId3">
            <a:alphaModFix/>
          </a:blip>
          <a:srcRect b="0" l="2524" r="0" t="6032"/>
          <a:stretch/>
        </p:blipFill>
        <p:spPr>
          <a:xfrm>
            <a:off x="0" y="577275"/>
            <a:ext cx="9144006" cy="4229810"/>
          </a:xfrm>
          <a:prstGeom prst="rect">
            <a:avLst/>
          </a:prstGeom>
          <a:noFill/>
          <a:ln>
            <a:noFill/>
          </a:ln>
        </p:spPr>
      </p:pic>
      <p:sp>
        <p:nvSpPr>
          <p:cNvPr id="194" name="Google Shape;194;p24"/>
          <p:cNvSpPr txBox="1"/>
          <p:nvPr>
            <p:ph type="title"/>
          </p:nvPr>
        </p:nvSpPr>
        <p:spPr>
          <a:xfrm>
            <a:off x="65375" y="67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Semester 2 to Semester 3</a:t>
            </a:r>
            <a:endParaRPr>
              <a:solidFill>
                <a:srgbClr val="1C4587"/>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Alluvial Plots: Future Work</a:t>
            </a:r>
            <a:endParaRPr>
              <a:solidFill>
                <a:srgbClr val="1C4587"/>
              </a:solidFill>
              <a:latin typeface="Times New Roman"/>
              <a:ea typeface="Times New Roman"/>
              <a:cs typeface="Times New Roman"/>
              <a:sym typeface="Times New Roman"/>
            </a:endParaRPr>
          </a:p>
        </p:txBody>
      </p:sp>
      <p:grpSp>
        <p:nvGrpSpPr>
          <p:cNvPr id="200" name="Google Shape;200;p25"/>
          <p:cNvGrpSpPr/>
          <p:nvPr/>
        </p:nvGrpSpPr>
        <p:grpSpPr>
          <a:xfrm>
            <a:off x="0" y="0"/>
            <a:ext cx="9144000" cy="585300"/>
            <a:chOff x="0" y="0"/>
            <a:chExt cx="9144000" cy="585300"/>
          </a:xfrm>
        </p:grpSpPr>
        <p:sp>
          <p:nvSpPr>
            <p:cNvPr id="201" name="Google Shape;201;p25"/>
            <p:cNvSpPr/>
            <p:nvPr/>
          </p:nvSpPr>
          <p:spPr>
            <a:xfrm>
              <a:off x="0" y="0"/>
              <a:ext cx="9144000" cy="585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25"/>
            <p:cNvPicPr preferRelativeResize="0"/>
            <p:nvPr/>
          </p:nvPicPr>
          <p:blipFill>
            <a:blip r:embed="rId3">
              <a:alphaModFix/>
            </a:blip>
            <a:stretch>
              <a:fillRect/>
            </a:stretch>
          </p:blipFill>
          <p:spPr>
            <a:xfrm>
              <a:off x="8093800" y="73650"/>
              <a:ext cx="973901" cy="426075"/>
            </a:xfrm>
            <a:prstGeom prst="rect">
              <a:avLst/>
            </a:prstGeom>
            <a:noFill/>
            <a:ln>
              <a:noFill/>
            </a:ln>
          </p:spPr>
        </p:pic>
      </p:grpSp>
      <p:grpSp>
        <p:nvGrpSpPr>
          <p:cNvPr id="203" name="Google Shape;203;p25"/>
          <p:cNvGrpSpPr/>
          <p:nvPr/>
        </p:nvGrpSpPr>
        <p:grpSpPr>
          <a:xfrm>
            <a:off x="0" y="4839100"/>
            <a:ext cx="9159475" cy="304200"/>
            <a:chOff x="0" y="4839100"/>
            <a:chExt cx="9159475" cy="304200"/>
          </a:xfrm>
        </p:grpSpPr>
        <p:sp>
          <p:nvSpPr>
            <p:cNvPr id="204" name="Google Shape;204;p25"/>
            <p:cNvSpPr/>
            <p:nvPr/>
          </p:nvSpPr>
          <p:spPr>
            <a:xfrm>
              <a:off x="0" y="4839100"/>
              <a:ext cx="9144000" cy="30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txBox="1"/>
            <p:nvPr/>
          </p:nvSpPr>
          <p:spPr>
            <a:xfrm>
              <a:off x="6997375" y="4846675"/>
              <a:ext cx="2162100" cy="24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1C4587"/>
                  </a:solidFill>
                  <a:latin typeface="Times New Roman"/>
                  <a:ea typeface="Times New Roman"/>
                  <a:cs typeface="Times New Roman"/>
                  <a:sym typeface="Times New Roman"/>
                </a:rPr>
                <a:t>Duke Registrar Recommender</a:t>
              </a:r>
              <a:endParaRPr sz="1100">
                <a:solidFill>
                  <a:srgbClr val="1C4587"/>
                </a:solidFill>
                <a:latin typeface="Times New Roman"/>
                <a:ea typeface="Times New Roman"/>
                <a:cs typeface="Times New Roman"/>
                <a:sym typeface="Times New Roman"/>
              </a:endParaRPr>
            </a:p>
          </p:txBody>
        </p:sp>
      </p:grpSp>
      <p:sp>
        <p:nvSpPr>
          <p:cNvPr id="206" name="Google Shape;206;p25"/>
          <p:cNvSpPr txBox="1"/>
          <p:nvPr>
            <p:ph idx="1" type="body"/>
          </p:nvPr>
        </p:nvSpPr>
        <p:spPr>
          <a:xfrm>
            <a:off x="311700" y="1152475"/>
            <a:ext cx="8520600" cy="11550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Make interactive</a:t>
            </a:r>
            <a:endParaRPr/>
          </a:p>
          <a:p>
            <a:pPr indent="-342900" lvl="0" marL="457200" rtl="0" algn="l">
              <a:lnSpc>
                <a:spcPct val="150000"/>
              </a:lnSpc>
              <a:spcBef>
                <a:spcPts val="1000"/>
              </a:spcBef>
              <a:spcAft>
                <a:spcPts val="1000"/>
              </a:spcAft>
              <a:buSzPts val="1800"/>
              <a:buChar char="●"/>
            </a:pPr>
            <a:r>
              <a:rPr lang="en"/>
              <a:t>Apply to several semesters at a time</a:t>
            </a:r>
            <a:endParaRPr sz="1800"/>
          </a:p>
        </p:txBody>
      </p:sp>
      <p:sp>
        <p:nvSpPr>
          <p:cNvPr id="207" name="Google Shape;207;p25"/>
          <p:cNvSpPr txBox="1"/>
          <p:nvPr/>
        </p:nvSpPr>
        <p:spPr>
          <a:xfrm>
            <a:off x="311700" y="2275375"/>
            <a:ext cx="8520600" cy="11391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2"/>
              </a:buClr>
              <a:buSzPts val="1800"/>
              <a:buChar char="●"/>
            </a:pPr>
            <a:r>
              <a:rPr lang="en" sz="1800">
                <a:solidFill>
                  <a:schemeClr val="dk2"/>
                </a:solidFill>
              </a:rPr>
              <a:t>Use grade information</a:t>
            </a:r>
            <a:endParaRPr sz="1800">
              <a:solidFill>
                <a:schemeClr val="dk2"/>
              </a:solidFill>
            </a:endParaRPr>
          </a:p>
          <a:p>
            <a:pPr indent="-317500" lvl="1" marL="914400" rtl="0" algn="l">
              <a:lnSpc>
                <a:spcPct val="150000"/>
              </a:lnSpc>
              <a:spcBef>
                <a:spcPts val="0"/>
              </a:spcBef>
              <a:spcAft>
                <a:spcPts val="0"/>
              </a:spcAft>
              <a:buClr>
                <a:schemeClr val="dk2"/>
              </a:buClr>
              <a:buSzPts val="1400"/>
              <a:buChar char="○"/>
            </a:pPr>
            <a:r>
              <a:rPr lang="en">
                <a:solidFill>
                  <a:schemeClr val="dk2"/>
                </a:solidFill>
              </a:rPr>
              <a:t>If students did poorly in one class, did they also do poorly in another class?</a:t>
            </a:r>
            <a:endParaRPr>
              <a:solidFill>
                <a:schemeClr val="dk2"/>
              </a:solidFill>
            </a:endParaRPr>
          </a:p>
          <a:p>
            <a:pPr indent="-317500" lvl="1" marL="914400" rtl="0" algn="l">
              <a:lnSpc>
                <a:spcPct val="150000"/>
              </a:lnSpc>
              <a:spcBef>
                <a:spcPts val="0"/>
              </a:spcBef>
              <a:spcAft>
                <a:spcPts val="1000"/>
              </a:spcAft>
              <a:buClr>
                <a:schemeClr val="dk2"/>
              </a:buClr>
              <a:buSzPts val="1400"/>
              <a:buChar char="○"/>
            </a:pPr>
            <a:r>
              <a:rPr lang="en">
                <a:solidFill>
                  <a:schemeClr val="dk2"/>
                </a:solidFill>
              </a:rPr>
              <a:t>Do student who do poorly follow a different pattern?</a:t>
            </a:r>
            <a:endParaRPr/>
          </a:p>
        </p:txBody>
      </p:sp>
      <p:sp>
        <p:nvSpPr>
          <p:cNvPr id="208" name="Google Shape;208;p25"/>
          <p:cNvSpPr txBox="1"/>
          <p:nvPr/>
        </p:nvSpPr>
        <p:spPr>
          <a:xfrm>
            <a:off x="311700" y="3490675"/>
            <a:ext cx="8319600" cy="11391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2"/>
              </a:buClr>
              <a:buSzPts val="1800"/>
              <a:buChar char="●"/>
            </a:pPr>
            <a:r>
              <a:rPr lang="en" sz="1800">
                <a:solidFill>
                  <a:schemeClr val="dk2"/>
                </a:solidFill>
              </a:rPr>
              <a:t>Create pipeline on DSS to facilitate filtering</a:t>
            </a:r>
            <a:endParaRPr sz="1800">
              <a:solidFill>
                <a:schemeClr val="dk2"/>
              </a:solidFill>
            </a:endParaRPr>
          </a:p>
          <a:p>
            <a:pPr indent="-317500" lvl="1" marL="914400" rtl="0" algn="l">
              <a:lnSpc>
                <a:spcPct val="150000"/>
              </a:lnSpc>
              <a:spcBef>
                <a:spcPts val="0"/>
              </a:spcBef>
              <a:spcAft>
                <a:spcPts val="0"/>
              </a:spcAft>
              <a:buClr>
                <a:schemeClr val="dk2"/>
              </a:buClr>
              <a:buSzPts val="1400"/>
              <a:buChar char="○"/>
            </a:pPr>
            <a:r>
              <a:rPr lang="en">
                <a:solidFill>
                  <a:schemeClr val="dk2"/>
                </a:solidFill>
              </a:rPr>
              <a:t>Grade filtering: A/B/C/D, Pass/Fail</a:t>
            </a:r>
            <a:endParaRPr>
              <a:solidFill>
                <a:schemeClr val="dk2"/>
              </a:solidFill>
            </a:endParaRPr>
          </a:p>
          <a:p>
            <a:pPr indent="-317500" lvl="1" marL="914400" rtl="0" algn="l">
              <a:lnSpc>
                <a:spcPct val="150000"/>
              </a:lnSpc>
              <a:spcBef>
                <a:spcPts val="0"/>
              </a:spcBef>
              <a:spcAft>
                <a:spcPts val="1000"/>
              </a:spcAft>
              <a:buClr>
                <a:schemeClr val="dk2"/>
              </a:buClr>
              <a:buSzPts val="1400"/>
              <a:buChar char="○"/>
            </a:pPr>
            <a:r>
              <a:rPr lang="en">
                <a:solidFill>
                  <a:schemeClr val="dk2"/>
                </a:solidFill>
              </a:rPr>
              <a:t>Major filtering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animEffect filter="fade" transition="in">
                                      <p:cBhvr>
                                        <p:cTn dur="1000"/>
                                        <p:tgtEl>
                                          <p:spTgt spid="2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1" st="1"/>
                                            </p:txEl>
                                          </p:spTgt>
                                        </p:tgtEl>
                                        <p:attrNameLst>
                                          <p:attrName>style.visibility</p:attrName>
                                        </p:attrNameLst>
                                      </p:cBhvr>
                                      <p:to>
                                        <p:strVal val="visible"/>
                                      </p:to>
                                    </p:set>
                                    <p:animEffect filter="fade" transition="in">
                                      <p:cBhvr>
                                        <p:cTn dur="1000"/>
                                        <p:tgtEl>
                                          <p:spTgt spid="2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Recommender Systems</a:t>
            </a:r>
            <a:endParaRPr>
              <a:solidFill>
                <a:srgbClr val="1C4587"/>
              </a:solidFill>
              <a:latin typeface="Times New Roman"/>
              <a:ea typeface="Times New Roman"/>
              <a:cs typeface="Times New Roman"/>
              <a:sym typeface="Times New Roman"/>
            </a:endParaRPr>
          </a:p>
        </p:txBody>
      </p:sp>
      <p:grpSp>
        <p:nvGrpSpPr>
          <p:cNvPr id="214" name="Google Shape;214;p26"/>
          <p:cNvGrpSpPr/>
          <p:nvPr/>
        </p:nvGrpSpPr>
        <p:grpSpPr>
          <a:xfrm>
            <a:off x="0" y="0"/>
            <a:ext cx="9144000" cy="585300"/>
            <a:chOff x="0" y="0"/>
            <a:chExt cx="9144000" cy="585300"/>
          </a:xfrm>
        </p:grpSpPr>
        <p:sp>
          <p:nvSpPr>
            <p:cNvPr id="215" name="Google Shape;215;p26"/>
            <p:cNvSpPr/>
            <p:nvPr/>
          </p:nvSpPr>
          <p:spPr>
            <a:xfrm>
              <a:off x="0" y="0"/>
              <a:ext cx="9144000" cy="585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6"/>
            <p:cNvPicPr preferRelativeResize="0"/>
            <p:nvPr/>
          </p:nvPicPr>
          <p:blipFill>
            <a:blip r:embed="rId3">
              <a:alphaModFix/>
            </a:blip>
            <a:stretch>
              <a:fillRect/>
            </a:stretch>
          </p:blipFill>
          <p:spPr>
            <a:xfrm>
              <a:off x="8093800" y="73650"/>
              <a:ext cx="973901" cy="426075"/>
            </a:xfrm>
            <a:prstGeom prst="rect">
              <a:avLst/>
            </a:prstGeom>
            <a:noFill/>
            <a:ln>
              <a:noFill/>
            </a:ln>
          </p:spPr>
        </p:pic>
      </p:grpSp>
      <p:grpSp>
        <p:nvGrpSpPr>
          <p:cNvPr id="217" name="Google Shape;217;p26"/>
          <p:cNvGrpSpPr/>
          <p:nvPr/>
        </p:nvGrpSpPr>
        <p:grpSpPr>
          <a:xfrm>
            <a:off x="0" y="4839100"/>
            <a:ext cx="9159475" cy="304200"/>
            <a:chOff x="0" y="4839100"/>
            <a:chExt cx="9159475" cy="304200"/>
          </a:xfrm>
        </p:grpSpPr>
        <p:sp>
          <p:nvSpPr>
            <p:cNvPr id="218" name="Google Shape;218;p26"/>
            <p:cNvSpPr/>
            <p:nvPr/>
          </p:nvSpPr>
          <p:spPr>
            <a:xfrm>
              <a:off x="0" y="4839100"/>
              <a:ext cx="9144000" cy="30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txBox="1"/>
            <p:nvPr/>
          </p:nvSpPr>
          <p:spPr>
            <a:xfrm>
              <a:off x="6997375" y="4846675"/>
              <a:ext cx="2162100" cy="24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1C4587"/>
                  </a:solidFill>
                  <a:latin typeface="Times New Roman"/>
                  <a:ea typeface="Times New Roman"/>
                  <a:cs typeface="Times New Roman"/>
                  <a:sym typeface="Times New Roman"/>
                </a:rPr>
                <a:t>Duke Registrar Recommender</a:t>
              </a:r>
              <a:endParaRPr sz="1100">
                <a:solidFill>
                  <a:srgbClr val="1C4587"/>
                </a:solidFill>
                <a:latin typeface="Times New Roman"/>
                <a:ea typeface="Times New Roman"/>
                <a:cs typeface="Times New Roman"/>
                <a:sym typeface="Times New Roman"/>
              </a:endParaRPr>
            </a:p>
          </p:txBody>
        </p:sp>
      </p:grpSp>
      <p:sp>
        <p:nvSpPr>
          <p:cNvPr id="220" name="Google Shape;220;p26"/>
          <p:cNvSpPr txBox="1"/>
          <p:nvPr>
            <p:ph idx="1" type="body"/>
          </p:nvPr>
        </p:nvSpPr>
        <p:spPr>
          <a:xfrm>
            <a:off x="311700" y="1152475"/>
            <a:ext cx="3999900" cy="7239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rgbClr val="434343"/>
              </a:buClr>
              <a:buSzPts val="1400"/>
              <a:buAutoNum type="arabicPeriod"/>
            </a:pPr>
            <a:r>
              <a:rPr lang="en">
                <a:solidFill>
                  <a:srgbClr val="434343"/>
                </a:solidFill>
              </a:rPr>
              <a:t>Neighborhood Methods</a:t>
            </a:r>
            <a:endParaRPr>
              <a:solidFill>
                <a:srgbClr val="434343"/>
              </a:solidFill>
            </a:endParaRPr>
          </a:p>
          <a:p>
            <a:pPr indent="-304800" lvl="1" marL="914400" rtl="0" algn="l">
              <a:lnSpc>
                <a:spcPct val="100000"/>
              </a:lnSpc>
              <a:spcBef>
                <a:spcPts val="500"/>
              </a:spcBef>
              <a:spcAft>
                <a:spcPts val="1000"/>
              </a:spcAft>
              <a:buSzPts val="1200"/>
              <a:buChar char="○"/>
            </a:pPr>
            <a:r>
              <a:rPr lang="en"/>
              <a:t>User-based + Item-based</a:t>
            </a:r>
            <a:endParaRPr sz="1300"/>
          </a:p>
        </p:txBody>
      </p:sp>
      <p:sp>
        <p:nvSpPr>
          <p:cNvPr id="221" name="Google Shape;221;p26"/>
          <p:cNvSpPr txBox="1"/>
          <p:nvPr>
            <p:ph idx="2" type="body"/>
          </p:nvPr>
        </p:nvSpPr>
        <p:spPr>
          <a:xfrm>
            <a:off x="4832400" y="1152475"/>
            <a:ext cx="4119000" cy="990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solidFill>
                  <a:srgbClr val="434343"/>
                </a:solidFill>
              </a:rPr>
              <a:t>2.   Latent Factor Methods (Matrix Factorization)</a:t>
            </a:r>
            <a:endParaRPr>
              <a:solidFill>
                <a:srgbClr val="434343"/>
              </a:solidFill>
            </a:endParaRPr>
          </a:p>
          <a:p>
            <a:pPr indent="-304800" lvl="1" marL="914400" rtl="0" algn="l">
              <a:lnSpc>
                <a:spcPct val="100000"/>
              </a:lnSpc>
              <a:spcBef>
                <a:spcPts val="500"/>
              </a:spcBef>
              <a:spcAft>
                <a:spcPts val="0"/>
              </a:spcAft>
              <a:buSzPts val="1200"/>
              <a:buChar char="○"/>
            </a:pPr>
            <a:r>
              <a:rPr lang="en"/>
              <a:t>SVD</a:t>
            </a:r>
            <a:endParaRPr/>
          </a:p>
          <a:p>
            <a:pPr indent="-304800" lvl="1" marL="914400" rtl="0" algn="l">
              <a:lnSpc>
                <a:spcPct val="100000"/>
              </a:lnSpc>
              <a:spcBef>
                <a:spcPts val="500"/>
              </a:spcBef>
              <a:spcAft>
                <a:spcPts val="500"/>
              </a:spcAft>
              <a:buSzPts val="1200"/>
              <a:buChar char="○"/>
            </a:pPr>
            <a:r>
              <a:rPr lang="en"/>
              <a:t>LightFM</a:t>
            </a:r>
            <a:endParaRPr sz="1200"/>
          </a:p>
        </p:txBody>
      </p:sp>
      <p:cxnSp>
        <p:nvCxnSpPr>
          <p:cNvPr id="222" name="Google Shape;222;p26"/>
          <p:cNvCxnSpPr/>
          <p:nvPr/>
        </p:nvCxnSpPr>
        <p:spPr>
          <a:xfrm>
            <a:off x="4474750" y="1118925"/>
            <a:ext cx="18000" cy="3627600"/>
          </a:xfrm>
          <a:prstGeom prst="straightConnector1">
            <a:avLst/>
          </a:prstGeom>
          <a:noFill/>
          <a:ln cap="flat" cmpd="sng" w="9525">
            <a:solidFill>
              <a:schemeClr val="dk2"/>
            </a:solidFill>
            <a:prstDash val="solid"/>
            <a:round/>
            <a:headEnd len="med" w="med" type="none"/>
            <a:tailEnd len="med" w="med" type="none"/>
          </a:ln>
        </p:spPr>
      </p:cxnSp>
      <p:sp>
        <p:nvSpPr>
          <p:cNvPr id="223" name="Google Shape;223;p26"/>
          <p:cNvSpPr txBox="1"/>
          <p:nvPr>
            <p:ph idx="1" type="body"/>
          </p:nvPr>
        </p:nvSpPr>
        <p:spPr>
          <a:xfrm>
            <a:off x="464100" y="1980125"/>
            <a:ext cx="3999900" cy="1221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a:t>Pros</a:t>
            </a:r>
            <a:endParaRPr b="1"/>
          </a:p>
          <a:p>
            <a:pPr indent="-305315" lvl="0" marL="457200" rtl="0" algn="l">
              <a:lnSpc>
                <a:spcPct val="115000"/>
              </a:lnSpc>
              <a:spcBef>
                <a:spcPts val="1000"/>
              </a:spcBef>
              <a:spcAft>
                <a:spcPts val="0"/>
              </a:spcAft>
              <a:buSzPts val="1208"/>
              <a:buChar char="●"/>
            </a:pPr>
            <a:r>
              <a:rPr lang="en" sz="1208"/>
              <a:t>Popular method for binary data</a:t>
            </a:r>
            <a:endParaRPr sz="1208"/>
          </a:p>
          <a:p>
            <a:pPr indent="-305315" lvl="0" marL="457200" rtl="0" algn="l">
              <a:lnSpc>
                <a:spcPct val="115000"/>
              </a:lnSpc>
              <a:spcBef>
                <a:spcPts val="0"/>
              </a:spcBef>
              <a:spcAft>
                <a:spcPts val="0"/>
              </a:spcAft>
              <a:buSzPts val="1208"/>
              <a:buChar char="●"/>
            </a:pPr>
            <a:r>
              <a:rPr lang="en" sz="1208"/>
              <a:t>No domain knowledge needed</a:t>
            </a:r>
            <a:endParaRPr sz="1208"/>
          </a:p>
          <a:p>
            <a:pPr indent="-305315" lvl="0" marL="457200" rtl="0" algn="l">
              <a:lnSpc>
                <a:spcPct val="115000"/>
              </a:lnSpc>
              <a:spcBef>
                <a:spcPts val="0"/>
              </a:spcBef>
              <a:spcAft>
                <a:spcPts val="0"/>
              </a:spcAft>
              <a:buSzPts val="1208"/>
              <a:buChar char="●"/>
            </a:pPr>
            <a:r>
              <a:rPr lang="en" sz="1208"/>
              <a:t>Similarity based → more focused</a:t>
            </a:r>
            <a:endParaRPr sz="1300"/>
          </a:p>
        </p:txBody>
      </p:sp>
      <p:sp>
        <p:nvSpPr>
          <p:cNvPr id="224" name="Google Shape;224;p26"/>
          <p:cNvSpPr txBox="1"/>
          <p:nvPr/>
        </p:nvSpPr>
        <p:spPr>
          <a:xfrm>
            <a:off x="464100" y="3257900"/>
            <a:ext cx="3008400" cy="138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2"/>
                </a:solidFill>
              </a:rPr>
              <a:t>Cons</a:t>
            </a:r>
            <a:endParaRPr b="1">
              <a:solidFill>
                <a:schemeClr val="dk2"/>
              </a:solidFill>
            </a:endParaRPr>
          </a:p>
          <a:p>
            <a:pPr indent="-305315" lvl="0" marL="457200" rtl="0" algn="l">
              <a:lnSpc>
                <a:spcPct val="115000"/>
              </a:lnSpc>
              <a:spcBef>
                <a:spcPts val="1000"/>
              </a:spcBef>
              <a:spcAft>
                <a:spcPts val="0"/>
              </a:spcAft>
              <a:buClr>
                <a:schemeClr val="dk2"/>
              </a:buClr>
              <a:buSzPts val="1208"/>
              <a:buChar char="●"/>
            </a:pPr>
            <a:r>
              <a:rPr lang="en" sz="1208">
                <a:solidFill>
                  <a:schemeClr val="dk2"/>
                </a:solidFill>
              </a:rPr>
              <a:t>Can’t consider multiple features such as grade</a:t>
            </a:r>
            <a:endParaRPr sz="1208">
              <a:solidFill>
                <a:schemeClr val="dk2"/>
              </a:solidFill>
            </a:endParaRPr>
          </a:p>
          <a:p>
            <a:pPr indent="-305315" lvl="0" marL="457200" rtl="0" algn="l">
              <a:lnSpc>
                <a:spcPct val="115000"/>
              </a:lnSpc>
              <a:spcBef>
                <a:spcPts val="0"/>
              </a:spcBef>
              <a:spcAft>
                <a:spcPts val="0"/>
              </a:spcAft>
              <a:buClr>
                <a:schemeClr val="dk2"/>
              </a:buClr>
              <a:buSzPts val="1208"/>
              <a:buChar char="●"/>
            </a:pPr>
            <a:r>
              <a:rPr lang="en" sz="1208">
                <a:solidFill>
                  <a:schemeClr val="dk2"/>
                </a:solidFill>
              </a:rPr>
              <a:t>Expensive and inefficient to compute the similarity</a:t>
            </a:r>
            <a:endParaRPr/>
          </a:p>
        </p:txBody>
      </p:sp>
      <p:sp>
        <p:nvSpPr>
          <p:cNvPr id="225" name="Google Shape;225;p26"/>
          <p:cNvSpPr txBox="1"/>
          <p:nvPr/>
        </p:nvSpPr>
        <p:spPr>
          <a:xfrm>
            <a:off x="5216300" y="2143075"/>
            <a:ext cx="3000000" cy="110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2"/>
                </a:solidFill>
              </a:rPr>
              <a:t>Pros</a:t>
            </a:r>
            <a:endParaRPr b="1">
              <a:solidFill>
                <a:schemeClr val="dk2"/>
              </a:solidFill>
            </a:endParaRPr>
          </a:p>
          <a:p>
            <a:pPr indent="-304800" lvl="0" marL="457200" rtl="0" algn="l">
              <a:lnSpc>
                <a:spcPct val="115000"/>
              </a:lnSpc>
              <a:spcBef>
                <a:spcPts val="500"/>
              </a:spcBef>
              <a:spcAft>
                <a:spcPts val="0"/>
              </a:spcAft>
              <a:buClr>
                <a:schemeClr val="dk2"/>
              </a:buClr>
              <a:buSzPts val="1200"/>
              <a:buChar char="●"/>
            </a:pPr>
            <a:r>
              <a:rPr lang="en" sz="1200">
                <a:solidFill>
                  <a:schemeClr val="dk2"/>
                </a:solidFill>
              </a:rPr>
              <a:t>Able to consider grade (or other user/item features)</a:t>
            </a:r>
            <a:endParaRPr sz="1200">
              <a:solidFill>
                <a:schemeClr val="dk2"/>
              </a:solidFill>
            </a:endParaRPr>
          </a:p>
          <a:p>
            <a:pPr indent="-304800" lvl="0" marL="457200" rtl="0" algn="l">
              <a:lnSpc>
                <a:spcPct val="115000"/>
              </a:lnSpc>
              <a:spcBef>
                <a:spcPts val="0"/>
              </a:spcBef>
              <a:spcAft>
                <a:spcPts val="1000"/>
              </a:spcAft>
              <a:buClr>
                <a:schemeClr val="dk2"/>
              </a:buClr>
              <a:buSzPts val="1200"/>
              <a:buChar char="●"/>
            </a:pPr>
            <a:r>
              <a:rPr lang="en" sz="1200">
                <a:solidFill>
                  <a:schemeClr val="dk2"/>
                </a:solidFill>
              </a:rPr>
              <a:t>Diversity</a:t>
            </a:r>
            <a:endParaRPr/>
          </a:p>
        </p:txBody>
      </p:sp>
      <p:sp>
        <p:nvSpPr>
          <p:cNvPr id="226" name="Google Shape;226;p26"/>
          <p:cNvSpPr txBox="1"/>
          <p:nvPr/>
        </p:nvSpPr>
        <p:spPr>
          <a:xfrm>
            <a:off x="5216300" y="3257900"/>
            <a:ext cx="3000000" cy="89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2"/>
                </a:solidFill>
              </a:rPr>
              <a:t>Cons</a:t>
            </a:r>
            <a:endParaRPr b="1">
              <a:solidFill>
                <a:schemeClr val="dk2"/>
              </a:solidFill>
            </a:endParaRPr>
          </a:p>
          <a:p>
            <a:pPr indent="-304800" lvl="0" marL="457200" rtl="0" algn="l">
              <a:lnSpc>
                <a:spcPct val="115000"/>
              </a:lnSpc>
              <a:spcBef>
                <a:spcPts val="500"/>
              </a:spcBef>
              <a:spcAft>
                <a:spcPts val="0"/>
              </a:spcAft>
              <a:buClr>
                <a:schemeClr val="dk2"/>
              </a:buClr>
              <a:buSzPts val="1200"/>
              <a:buChar char="●"/>
            </a:pPr>
            <a:r>
              <a:rPr lang="en" sz="1200">
                <a:solidFill>
                  <a:schemeClr val="dk2"/>
                </a:solidFill>
              </a:rPr>
              <a:t>Grade ≠ Rating</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Hard to interpret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Modeling: Current Work</a:t>
            </a:r>
            <a:endParaRPr>
              <a:solidFill>
                <a:srgbClr val="1C4587"/>
              </a:solidFill>
              <a:latin typeface="Times New Roman"/>
              <a:ea typeface="Times New Roman"/>
              <a:cs typeface="Times New Roman"/>
              <a:sym typeface="Times New Roman"/>
            </a:endParaRPr>
          </a:p>
        </p:txBody>
      </p:sp>
      <p:grpSp>
        <p:nvGrpSpPr>
          <p:cNvPr id="232" name="Google Shape;232;p27"/>
          <p:cNvGrpSpPr/>
          <p:nvPr/>
        </p:nvGrpSpPr>
        <p:grpSpPr>
          <a:xfrm>
            <a:off x="0" y="0"/>
            <a:ext cx="9144000" cy="585300"/>
            <a:chOff x="0" y="0"/>
            <a:chExt cx="9144000" cy="585300"/>
          </a:xfrm>
        </p:grpSpPr>
        <p:sp>
          <p:nvSpPr>
            <p:cNvPr id="233" name="Google Shape;233;p27"/>
            <p:cNvSpPr/>
            <p:nvPr/>
          </p:nvSpPr>
          <p:spPr>
            <a:xfrm>
              <a:off x="0" y="0"/>
              <a:ext cx="9144000" cy="585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27"/>
            <p:cNvPicPr preferRelativeResize="0"/>
            <p:nvPr/>
          </p:nvPicPr>
          <p:blipFill>
            <a:blip r:embed="rId3">
              <a:alphaModFix/>
            </a:blip>
            <a:stretch>
              <a:fillRect/>
            </a:stretch>
          </p:blipFill>
          <p:spPr>
            <a:xfrm>
              <a:off x="8093800" y="73650"/>
              <a:ext cx="973901" cy="426075"/>
            </a:xfrm>
            <a:prstGeom prst="rect">
              <a:avLst/>
            </a:prstGeom>
            <a:noFill/>
            <a:ln>
              <a:noFill/>
            </a:ln>
          </p:spPr>
        </p:pic>
      </p:grpSp>
      <p:grpSp>
        <p:nvGrpSpPr>
          <p:cNvPr id="235" name="Google Shape;235;p27"/>
          <p:cNvGrpSpPr/>
          <p:nvPr/>
        </p:nvGrpSpPr>
        <p:grpSpPr>
          <a:xfrm>
            <a:off x="0" y="4839100"/>
            <a:ext cx="9159475" cy="304200"/>
            <a:chOff x="0" y="4839100"/>
            <a:chExt cx="9159475" cy="304200"/>
          </a:xfrm>
        </p:grpSpPr>
        <p:sp>
          <p:nvSpPr>
            <p:cNvPr id="236" name="Google Shape;236;p27"/>
            <p:cNvSpPr/>
            <p:nvPr/>
          </p:nvSpPr>
          <p:spPr>
            <a:xfrm>
              <a:off x="0" y="4839100"/>
              <a:ext cx="9144000" cy="30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txBox="1"/>
            <p:nvPr/>
          </p:nvSpPr>
          <p:spPr>
            <a:xfrm>
              <a:off x="6997375" y="4846675"/>
              <a:ext cx="2162100" cy="24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1C4587"/>
                  </a:solidFill>
                  <a:latin typeface="Times New Roman"/>
                  <a:ea typeface="Times New Roman"/>
                  <a:cs typeface="Times New Roman"/>
                  <a:sym typeface="Times New Roman"/>
                </a:rPr>
                <a:t>Duke Registrar Recommender</a:t>
              </a:r>
              <a:endParaRPr sz="1100">
                <a:solidFill>
                  <a:srgbClr val="1C4587"/>
                </a:solidFill>
                <a:latin typeface="Times New Roman"/>
                <a:ea typeface="Times New Roman"/>
                <a:cs typeface="Times New Roman"/>
                <a:sym typeface="Times New Roman"/>
              </a:endParaRPr>
            </a:p>
          </p:txBody>
        </p:sp>
      </p:grpSp>
      <p:sp>
        <p:nvSpPr>
          <p:cNvPr id="238" name="Google Shape;238;p27"/>
          <p:cNvSpPr txBox="1"/>
          <p:nvPr>
            <p:ph idx="1" type="body"/>
          </p:nvPr>
        </p:nvSpPr>
        <p:spPr>
          <a:xfrm>
            <a:off x="311700" y="1152475"/>
            <a:ext cx="8520600" cy="10779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Goal: Improve prediction accuracy</a:t>
            </a:r>
            <a:endParaRPr/>
          </a:p>
          <a:p>
            <a:pPr indent="0" lvl="0" marL="0" rtl="0" algn="l">
              <a:lnSpc>
                <a:spcPct val="100000"/>
              </a:lnSpc>
              <a:spcBef>
                <a:spcPts val="1000"/>
              </a:spcBef>
              <a:spcAft>
                <a:spcPts val="1000"/>
              </a:spcAft>
              <a:buNone/>
            </a:pPr>
            <a:r>
              <a:t/>
            </a:r>
            <a:endParaRPr/>
          </a:p>
        </p:txBody>
      </p:sp>
      <p:pic>
        <p:nvPicPr>
          <p:cNvPr id="239" name="Google Shape;239;p27"/>
          <p:cNvPicPr preferRelativeResize="0"/>
          <p:nvPr/>
        </p:nvPicPr>
        <p:blipFill>
          <a:blip r:embed="rId4">
            <a:alphaModFix/>
          </a:blip>
          <a:stretch>
            <a:fillRect/>
          </a:stretch>
        </p:blipFill>
        <p:spPr>
          <a:xfrm>
            <a:off x="1613975" y="1611246"/>
            <a:ext cx="5916074" cy="619000"/>
          </a:xfrm>
          <a:prstGeom prst="rect">
            <a:avLst/>
          </a:prstGeom>
          <a:noFill/>
          <a:ln>
            <a:noFill/>
          </a:ln>
        </p:spPr>
      </p:pic>
      <p:sp>
        <p:nvSpPr>
          <p:cNvPr id="240" name="Google Shape;240;p27"/>
          <p:cNvSpPr txBox="1"/>
          <p:nvPr>
            <p:ph idx="1" type="body"/>
          </p:nvPr>
        </p:nvSpPr>
        <p:spPr>
          <a:xfrm>
            <a:off x="311700" y="2369575"/>
            <a:ext cx="8520600" cy="21471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Methods (in progress)</a:t>
            </a:r>
            <a:endParaRPr/>
          </a:p>
          <a:p>
            <a:pPr indent="-317500" lvl="1" marL="914400" rtl="0" algn="l">
              <a:lnSpc>
                <a:spcPct val="115000"/>
              </a:lnSpc>
              <a:spcBef>
                <a:spcPts val="1000"/>
              </a:spcBef>
              <a:spcAft>
                <a:spcPts val="0"/>
              </a:spcAft>
              <a:buSzPts val="1400"/>
              <a:buChar char="○"/>
            </a:pPr>
            <a:r>
              <a:rPr lang="en"/>
              <a:t>Preprocessing</a:t>
            </a:r>
            <a:endParaRPr/>
          </a:p>
          <a:p>
            <a:pPr indent="-317500" lvl="2" marL="1371600" rtl="0" algn="l">
              <a:lnSpc>
                <a:spcPct val="115000"/>
              </a:lnSpc>
              <a:spcBef>
                <a:spcPts val="0"/>
              </a:spcBef>
              <a:spcAft>
                <a:spcPts val="0"/>
              </a:spcAft>
              <a:buSzPts val="1400"/>
              <a:buChar char="■"/>
            </a:pPr>
            <a:r>
              <a:rPr lang="en"/>
              <a:t>Grade normalization based on course</a:t>
            </a:r>
            <a:endParaRPr/>
          </a:p>
          <a:p>
            <a:pPr indent="-317500" lvl="2" marL="1371600" rtl="0" algn="l">
              <a:lnSpc>
                <a:spcPct val="115000"/>
              </a:lnSpc>
              <a:spcBef>
                <a:spcPts val="0"/>
              </a:spcBef>
              <a:spcAft>
                <a:spcPts val="0"/>
              </a:spcAft>
              <a:buSzPts val="1400"/>
              <a:buChar char="■"/>
            </a:pPr>
            <a:r>
              <a:rPr lang="en"/>
              <a:t>Limit search space: Remove courses taken by fewer than 100 people (total)</a:t>
            </a:r>
            <a:endParaRPr/>
          </a:p>
          <a:p>
            <a:pPr indent="-317500" lvl="1" marL="914400" rtl="0" algn="l">
              <a:lnSpc>
                <a:spcPct val="115000"/>
              </a:lnSpc>
              <a:spcBef>
                <a:spcPts val="1000"/>
              </a:spcBef>
              <a:spcAft>
                <a:spcPts val="0"/>
              </a:spcAft>
              <a:buSzPts val="1400"/>
              <a:buChar char="○"/>
            </a:pPr>
            <a:r>
              <a:rPr lang="en"/>
              <a:t>Post-processing: business rules</a:t>
            </a:r>
            <a:endParaRPr/>
          </a:p>
          <a:p>
            <a:pPr indent="-317500" lvl="2" marL="1371600" rtl="0" algn="l">
              <a:lnSpc>
                <a:spcPct val="115000"/>
              </a:lnSpc>
              <a:spcBef>
                <a:spcPts val="0"/>
              </a:spcBef>
              <a:spcAft>
                <a:spcPts val="0"/>
              </a:spcAft>
              <a:buSzPts val="1400"/>
              <a:buChar char="■"/>
            </a:pPr>
            <a:r>
              <a:rPr lang="en"/>
              <a:t>Remove courses not in top 100 most popular courses from recommendations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8"/>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Neighborhood Method</a:t>
            </a:r>
            <a:endParaRPr>
              <a:solidFill>
                <a:srgbClr val="1C4587"/>
              </a:solidFill>
              <a:latin typeface="Times New Roman"/>
              <a:ea typeface="Times New Roman"/>
              <a:cs typeface="Times New Roman"/>
              <a:sym typeface="Times New Roman"/>
            </a:endParaRPr>
          </a:p>
        </p:txBody>
      </p:sp>
      <p:grpSp>
        <p:nvGrpSpPr>
          <p:cNvPr id="246" name="Google Shape;246;p28"/>
          <p:cNvGrpSpPr/>
          <p:nvPr/>
        </p:nvGrpSpPr>
        <p:grpSpPr>
          <a:xfrm>
            <a:off x="0" y="0"/>
            <a:ext cx="9144000" cy="585300"/>
            <a:chOff x="0" y="0"/>
            <a:chExt cx="9144000" cy="585300"/>
          </a:xfrm>
        </p:grpSpPr>
        <p:sp>
          <p:nvSpPr>
            <p:cNvPr id="247" name="Google Shape;247;p28"/>
            <p:cNvSpPr/>
            <p:nvPr/>
          </p:nvSpPr>
          <p:spPr>
            <a:xfrm>
              <a:off x="0" y="0"/>
              <a:ext cx="9144000" cy="585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28"/>
            <p:cNvPicPr preferRelativeResize="0"/>
            <p:nvPr/>
          </p:nvPicPr>
          <p:blipFill>
            <a:blip r:embed="rId3">
              <a:alphaModFix/>
            </a:blip>
            <a:stretch>
              <a:fillRect/>
            </a:stretch>
          </p:blipFill>
          <p:spPr>
            <a:xfrm>
              <a:off x="8093800" y="73650"/>
              <a:ext cx="973901" cy="426075"/>
            </a:xfrm>
            <a:prstGeom prst="rect">
              <a:avLst/>
            </a:prstGeom>
            <a:noFill/>
            <a:ln>
              <a:noFill/>
            </a:ln>
          </p:spPr>
        </p:pic>
      </p:grpSp>
      <p:grpSp>
        <p:nvGrpSpPr>
          <p:cNvPr id="249" name="Google Shape;249;p28"/>
          <p:cNvGrpSpPr/>
          <p:nvPr/>
        </p:nvGrpSpPr>
        <p:grpSpPr>
          <a:xfrm>
            <a:off x="0" y="4839100"/>
            <a:ext cx="9159475" cy="304200"/>
            <a:chOff x="0" y="4839100"/>
            <a:chExt cx="9159475" cy="304200"/>
          </a:xfrm>
        </p:grpSpPr>
        <p:sp>
          <p:nvSpPr>
            <p:cNvPr id="250" name="Google Shape;250;p28"/>
            <p:cNvSpPr/>
            <p:nvPr/>
          </p:nvSpPr>
          <p:spPr>
            <a:xfrm>
              <a:off x="0" y="4839100"/>
              <a:ext cx="9144000" cy="30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txBox="1"/>
            <p:nvPr/>
          </p:nvSpPr>
          <p:spPr>
            <a:xfrm>
              <a:off x="6997375" y="4846675"/>
              <a:ext cx="2162100" cy="24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1C4587"/>
                  </a:solidFill>
                  <a:latin typeface="Times New Roman"/>
                  <a:ea typeface="Times New Roman"/>
                  <a:cs typeface="Times New Roman"/>
                  <a:sym typeface="Times New Roman"/>
                </a:rPr>
                <a:t>Duke Registrar Recommender</a:t>
              </a:r>
              <a:endParaRPr sz="1100">
                <a:solidFill>
                  <a:srgbClr val="1C4587"/>
                </a:solidFill>
                <a:latin typeface="Times New Roman"/>
                <a:ea typeface="Times New Roman"/>
                <a:cs typeface="Times New Roman"/>
                <a:sym typeface="Times New Roman"/>
              </a:endParaRPr>
            </a:p>
          </p:txBody>
        </p:sp>
      </p:grpSp>
      <p:sp>
        <p:nvSpPr>
          <p:cNvPr id="252" name="Google Shape;252;p28"/>
          <p:cNvSpPr txBox="1"/>
          <p:nvPr>
            <p:ph idx="1" type="body"/>
          </p:nvPr>
        </p:nvSpPr>
        <p:spPr>
          <a:xfrm>
            <a:off x="311700" y="1152475"/>
            <a:ext cx="8520600" cy="953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Limit search space: Remove courses taken by fewer than 100 students</a:t>
            </a:r>
            <a:endParaRPr/>
          </a:p>
          <a:p>
            <a:pPr indent="-342900" lvl="0" marL="457200" rtl="0" algn="l">
              <a:lnSpc>
                <a:spcPct val="150000"/>
              </a:lnSpc>
              <a:spcBef>
                <a:spcPts val="0"/>
              </a:spcBef>
              <a:spcAft>
                <a:spcPts val="0"/>
              </a:spcAft>
              <a:buSzPts val="1800"/>
              <a:buChar char="●"/>
            </a:pPr>
            <a:r>
              <a:rPr lang="en"/>
              <a:t>Improved model performance by an average of </a:t>
            </a:r>
            <a:r>
              <a:rPr b="1" lang="en">
                <a:solidFill>
                  <a:srgbClr val="1C4587"/>
                </a:solidFill>
              </a:rPr>
              <a:t>26.8%</a:t>
            </a:r>
            <a:r>
              <a:rPr lang="en"/>
              <a:t> over 6 semesters</a:t>
            </a:r>
            <a:endParaRPr/>
          </a:p>
        </p:txBody>
      </p:sp>
      <p:graphicFrame>
        <p:nvGraphicFramePr>
          <p:cNvPr id="253" name="Google Shape;253;p28"/>
          <p:cNvGraphicFramePr/>
          <p:nvPr/>
        </p:nvGraphicFramePr>
        <p:xfrm>
          <a:off x="311700" y="2230553"/>
          <a:ext cx="3000000" cy="3000000"/>
        </p:xfrm>
        <a:graphic>
          <a:graphicData uri="http://schemas.openxmlformats.org/drawingml/2006/table">
            <a:tbl>
              <a:tblPr>
                <a:noFill/>
                <a:tableStyleId>{7A85F021-4F30-4148-AB0B-5C80B20C82CD}</a:tableStyleId>
              </a:tblPr>
              <a:tblGrid>
                <a:gridCol w="1256150"/>
                <a:gridCol w="982000"/>
                <a:gridCol w="982000"/>
                <a:gridCol w="982000"/>
                <a:gridCol w="982000"/>
                <a:gridCol w="982000"/>
                <a:gridCol w="982000"/>
                <a:gridCol w="982000"/>
              </a:tblGrid>
              <a:tr h="655275">
                <a:tc>
                  <a:txBody>
                    <a:bodyPr/>
                    <a:lstStyle/>
                    <a:p>
                      <a:pPr indent="0" lvl="0" marL="0" rtl="0" algn="ctr">
                        <a:spcBef>
                          <a:spcPts val="0"/>
                        </a:spcBef>
                        <a:spcAft>
                          <a:spcPts val="0"/>
                        </a:spcAft>
                        <a:buNone/>
                      </a:pPr>
                      <a:r>
                        <a:rPr lang="en">
                          <a:solidFill>
                            <a:srgbClr val="595959"/>
                          </a:solidFill>
                        </a:rPr>
                        <a:t>(k = 10)</a:t>
                      </a:r>
                      <a:endParaRPr>
                        <a:solidFill>
                          <a:srgbClr val="595959"/>
                        </a:solidFill>
                      </a:endParaRPr>
                    </a:p>
                  </a:txBody>
                  <a:tcPr marT="91425" marB="91425" marR="91425" marL="91425" anchor="ctr">
                    <a:lnR cap="flat" cmpd="sng" w="9525">
                      <a:solidFill>
                        <a:srgbClr val="9E9E9E"/>
                      </a:solidFill>
                      <a:prstDash val="solid"/>
                      <a:round/>
                      <a:headEnd len="sm" w="sm" type="none"/>
                      <a:tailEnd len="sm" w="sm" type="none"/>
                    </a:lnR>
                    <a:solidFill>
                      <a:srgbClr val="EFEFEF"/>
                    </a:solidFill>
                  </a:tcPr>
                </a:tc>
                <a:tc>
                  <a:txBody>
                    <a:bodyPr/>
                    <a:lstStyle/>
                    <a:p>
                      <a:pPr indent="0" lvl="0" marL="0" rtl="0" algn="ctr">
                        <a:spcBef>
                          <a:spcPts val="0"/>
                        </a:spcBef>
                        <a:spcAft>
                          <a:spcPts val="0"/>
                        </a:spcAft>
                        <a:buNone/>
                      </a:pPr>
                      <a:r>
                        <a:rPr b="1" lang="en">
                          <a:solidFill>
                            <a:schemeClr val="dk2"/>
                          </a:solidFill>
                        </a:rPr>
                        <a:t>2Y </a:t>
                      </a:r>
                      <a:endParaRPr b="1">
                        <a:solidFill>
                          <a:schemeClr val="dk2"/>
                        </a:solidFill>
                      </a:endParaRPr>
                    </a:p>
                    <a:p>
                      <a:pPr indent="0" lvl="0" marL="0" rtl="0" algn="ctr">
                        <a:spcBef>
                          <a:spcPts val="0"/>
                        </a:spcBef>
                        <a:spcAft>
                          <a:spcPts val="0"/>
                        </a:spcAft>
                        <a:buNone/>
                      </a:pPr>
                      <a:r>
                        <a:rPr b="1" lang="en">
                          <a:solidFill>
                            <a:schemeClr val="dk2"/>
                          </a:solidFill>
                        </a:rPr>
                        <a:t>Fall</a:t>
                      </a:r>
                      <a:endParaRPr b="1">
                        <a:solidFill>
                          <a:schemeClr val="dk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Clr>
                          <a:schemeClr val="dk1"/>
                        </a:buClr>
                        <a:buSzPts val="1100"/>
                        <a:buFont typeface="Arial"/>
                        <a:buNone/>
                      </a:pPr>
                      <a:r>
                        <a:rPr b="1" lang="en">
                          <a:solidFill>
                            <a:schemeClr val="dk2"/>
                          </a:solidFill>
                        </a:rPr>
                        <a:t>2Y Spring</a:t>
                      </a:r>
                      <a:endParaRPr b="1">
                        <a:solidFill>
                          <a:schemeClr val="dk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a:solidFill>
                            <a:schemeClr val="dk2"/>
                          </a:solidFill>
                        </a:rPr>
                        <a:t>3Y </a:t>
                      </a:r>
                      <a:endParaRPr b="1">
                        <a:solidFill>
                          <a:schemeClr val="dk2"/>
                        </a:solidFill>
                      </a:endParaRPr>
                    </a:p>
                    <a:p>
                      <a:pPr indent="0" lvl="0" marL="0" rtl="0" algn="ctr">
                        <a:spcBef>
                          <a:spcPts val="0"/>
                        </a:spcBef>
                        <a:spcAft>
                          <a:spcPts val="0"/>
                        </a:spcAft>
                        <a:buNone/>
                      </a:pPr>
                      <a:r>
                        <a:rPr b="1" lang="en">
                          <a:solidFill>
                            <a:schemeClr val="dk2"/>
                          </a:solidFill>
                        </a:rPr>
                        <a:t>Fall</a:t>
                      </a:r>
                      <a:endParaRPr b="1">
                        <a:solidFill>
                          <a:schemeClr val="dk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Clr>
                          <a:schemeClr val="dk1"/>
                        </a:buClr>
                        <a:buSzPts val="1100"/>
                        <a:buFont typeface="Arial"/>
                        <a:buNone/>
                      </a:pPr>
                      <a:r>
                        <a:rPr b="1" lang="en">
                          <a:solidFill>
                            <a:schemeClr val="dk2"/>
                          </a:solidFill>
                        </a:rPr>
                        <a:t>3Y Spring</a:t>
                      </a:r>
                      <a:endParaRPr b="1">
                        <a:solidFill>
                          <a:schemeClr val="dk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Clr>
                          <a:schemeClr val="dk1"/>
                        </a:buClr>
                        <a:buSzPts val="1100"/>
                        <a:buFont typeface="Arial"/>
                        <a:buNone/>
                      </a:pPr>
                      <a:r>
                        <a:rPr b="1" lang="en">
                          <a:solidFill>
                            <a:schemeClr val="dk2"/>
                          </a:solidFill>
                        </a:rPr>
                        <a:t>4Y </a:t>
                      </a:r>
                      <a:endParaRPr b="1">
                        <a:solidFill>
                          <a:schemeClr val="dk2"/>
                        </a:solidFill>
                      </a:endParaRPr>
                    </a:p>
                    <a:p>
                      <a:pPr indent="0" lvl="0" marL="0" rtl="0" algn="ctr">
                        <a:spcBef>
                          <a:spcPts val="0"/>
                        </a:spcBef>
                        <a:spcAft>
                          <a:spcPts val="0"/>
                        </a:spcAft>
                        <a:buClr>
                          <a:schemeClr val="dk1"/>
                        </a:buClr>
                        <a:buSzPts val="1100"/>
                        <a:buFont typeface="Arial"/>
                        <a:buNone/>
                      </a:pPr>
                      <a:r>
                        <a:rPr b="1" lang="en">
                          <a:solidFill>
                            <a:schemeClr val="dk2"/>
                          </a:solidFill>
                        </a:rPr>
                        <a:t>Fall</a:t>
                      </a:r>
                      <a:endParaRPr b="1">
                        <a:solidFill>
                          <a:schemeClr val="dk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Clr>
                          <a:schemeClr val="dk1"/>
                        </a:buClr>
                        <a:buSzPts val="1100"/>
                        <a:buFont typeface="Arial"/>
                        <a:buNone/>
                      </a:pPr>
                      <a:r>
                        <a:rPr b="1" lang="en">
                          <a:solidFill>
                            <a:schemeClr val="dk2"/>
                          </a:solidFill>
                        </a:rPr>
                        <a:t>4Y Spring</a:t>
                      </a:r>
                      <a:endParaRPr b="1">
                        <a:solidFill>
                          <a:schemeClr val="dk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a:solidFill>
                            <a:schemeClr val="dk2"/>
                          </a:solidFill>
                        </a:rPr>
                        <a:t>Average</a:t>
                      </a:r>
                      <a:endParaRPr b="1">
                        <a:solidFill>
                          <a:schemeClr val="dk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r h="481750">
                <a:tc>
                  <a:txBody>
                    <a:bodyPr/>
                    <a:lstStyle/>
                    <a:p>
                      <a:pPr indent="0" lvl="0" marL="0" rtl="0" algn="ctr">
                        <a:spcBef>
                          <a:spcPts val="0"/>
                        </a:spcBef>
                        <a:spcAft>
                          <a:spcPts val="0"/>
                        </a:spcAft>
                        <a:buNone/>
                      </a:pPr>
                      <a:r>
                        <a:rPr b="1" lang="en">
                          <a:solidFill>
                            <a:srgbClr val="595959"/>
                          </a:solidFill>
                        </a:rPr>
                        <a:t>Before</a:t>
                      </a:r>
                      <a:endParaRPr b="1">
                        <a:solidFill>
                          <a:srgbClr val="595959"/>
                        </a:solidFill>
                      </a:endParaRPr>
                    </a:p>
                  </a:txBody>
                  <a:tcPr marT="91425" marB="91425" marR="91425" marL="91425" anchor="ctr">
                    <a:solidFill>
                      <a:srgbClr val="EFEFEF"/>
                    </a:solidFill>
                  </a:tcPr>
                </a:tc>
                <a:tc>
                  <a:txBody>
                    <a:bodyPr/>
                    <a:lstStyle/>
                    <a:p>
                      <a:pPr indent="0" lvl="0" marL="0" rtl="0" algn="ctr">
                        <a:spcBef>
                          <a:spcPts val="0"/>
                        </a:spcBef>
                        <a:spcAft>
                          <a:spcPts val="0"/>
                        </a:spcAft>
                        <a:buNone/>
                      </a:pPr>
                      <a:r>
                        <a:rPr lang="en"/>
                        <a:t>25.4%</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595959"/>
                          </a:solidFill>
                        </a:rPr>
                        <a:t>22.9%</a:t>
                      </a:r>
                      <a:endParaRPr>
                        <a:solidFill>
                          <a:srgbClr val="595959"/>
                        </a:solidFill>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9.1%</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595959"/>
                          </a:solidFill>
                        </a:rPr>
                        <a:t>6.5%</a:t>
                      </a:r>
                      <a:endParaRPr>
                        <a:solidFill>
                          <a:srgbClr val="595959"/>
                        </a:solidFill>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595959"/>
                          </a:solidFill>
                        </a:rPr>
                        <a:t>14.4%</a:t>
                      </a:r>
                      <a:endParaRPr>
                        <a:solidFill>
                          <a:srgbClr val="595959"/>
                        </a:solidFill>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595959"/>
                          </a:solidFill>
                        </a:rPr>
                        <a:t>46.2%</a:t>
                      </a:r>
                      <a:endParaRPr>
                        <a:solidFill>
                          <a:srgbClr val="595959"/>
                        </a:solidFill>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595959"/>
                          </a:solidFill>
                        </a:rPr>
                        <a:t>20.8%</a:t>
                      </a:r>
                      <a:endParaRPr>
                        <a:solidFill>
                          <a:srgbClr val="595959"/>
                        </a:solidFill>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r>
            </a:tbl>
          </a:graphicData>
        </a:graphic>
      </p:graphicFrame>
      <p:graphicFrame>
        <p:nvGraphicFramePr>
          <p:cNvPr id="254" name="Google Shape;254;p28"/>
          <p:cNvGraphicFramePr/>
          <p:nvPr/>
        </p:nvGraphicFramePr>
        <p:xfrm>
          <a:off x="311700" y="3367578"/>
          <a:ext cx="3000000" cy="3000000"/>
        </p:xfrm>
        <a:graphic>
          <a:graphicData uri="http://schemas.openxmlformats.org/drawingml/2006/table">
            <a:tbl>
              <a:tblPr>
                <a:noFill/>
                <a:tableStyleId>{7A85F021-4F30-4148-AB0B-5C80B20C82CD}</a:tableStyleId>
              </a:tblPr>
              <a:tblGrid>
                <a:gridCol w="1256125"/>
                <a:gridCol w="982000"/>
                <a:gridCol w="982000"/>
                <a:gridCol w="982000"/>
                <a:gridCol w="982000"/>
                <a:gridCol w="982000"/>
                <a:gridCol w="982000"/>
                <a:gridCol w="982000"/>
              </a:tblGrid>
              <a:tr h="481750">
                <a:tc>
                  <a:txBody>
                    <a:bodyPr/>
                    <a:lstStyle/>
                    <a:p>
                      <a:pPr indent="0" lvl="0" marL="0" rtl="0" algn="ctr">
                        <a:spcBef>
                          <a:spcPts val="0"/>
                        </a:spcBef>
                        <a:spcAft>
                          <a:spcPts val="0"/>
                        </a:spcAft>
                        <a:buNone/>
                      </a:pPr>
                      <a:r>
                        <a:rPr b="1" lang="en">
                          <a:solidFill>
                            <a:srgbClr val="595959"/>
                          </a:solidFill>
                        </a:rPr>
                        <a:t>After</a:t>
                      </a:r>
                      <a:endParaRPr b="1">
                        <a:solidFill>
                          <a:srgbClr val="595959"/>
                        </a:solidFill>
                      </a:endParaRPr>
                    </a:p>
                  </a:txBody>
                  <a:tcPr marT="91425" marB="91425" marR="91425" marL="91425" anchor="ctr">
                    <a:lnR cap="flat" cmpd="sng" w="9525">
                      <a:solidFill>
                        <a:srgbClr val="000000"/>
                      </a:solidFill>
                      <a:prstDash val="solid"/>
                      <a:round/>
                      <a:headEnd len="sm" w="sm" type="none"/>
                      <a:tailEnd len="sm" w="sm" type="none"/>
                    </a:lnR>
                    <a:solidFill>
                      <a:srgbClr val="EFEFEF"/>
                    </a:solidFill>
                  </a:tcPr>
                </a:tc>
                <a:tc>
                  <a:txBody>
                    <a:bodyPr/>
                    <a:lstStyle/>
                    <a:p>
                      <a:pPr indent="0" lvl="0" marL="0" rtl="0" algn="ctr">
                        <a:spcBef>
                          <a:spcPts val="0"/>
                        </a:spcBef>
                        <a:spcAft>
                          <a:spcPts val="0"/>
                        </a:spcAft>
                        <a:buNone/>
                      </a:pPr>
                      <a:r>
                        <a:rPr b="1" lang="en"/>
                        <a:t>60.8%</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49.7%</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51.1%</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50.7%</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38.6%</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33.8%</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47.6%</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r>
            </a:tbl>
          </a:graphicData>
        </a:graphic>
      </p:graphicFrame>
      <p:graphicFrame>
        <p:nvGraphicFramePr>
          <p:cNvPr id="255" name="Google Shape;255;p28"/>
          <p:cNvGraphicFramePr/>
          <p:nvPr/>
        </p:nvGraphicFramePr>
        <p:xfrm>
          <a:off x="311700" y="3850453"/>
          <a:ext cx="3000000" cy="3000000"/>
        </p:xfrm>
        <a:graphic>
          <a:graphicData uri="http://schemas.openxmlformats.org/drawingml/2006/table">
            <a:tbl>
              <a:tblPr>
                <a:noFill/>
                <a:tableStyleId>{7A85F021-4F30-4148-AB0B-5C80B20C82CD}</a:tableStyleId>
              </a:tblPr>
              <a:tblGrid>
                <a:gridCol w="1256125"/>
                <a:gridCol w="982000"/>
                <a:gridCol w="982000"/>
                <a:gridCol w="982000"/>
                <a:gridCol w="982000"/>
                <a:gridCol w="982000"/>
                <a:gridCol w="982000"/>
                <a:gridCol w="982000"/>
              </a:tblGrid>
              <a:tr h="481750">
                <a:tc>
                  <a:txBody>
                    <a:bodyPr/>
                    <a:lstStyle/>
                    <a:p>
                      <a:pPr indent="0" lvl="0" marL="0" rtl="0" algn="ctr">
                        <a:spcBef>
                          <a:spcPts val="0"/>
                        </a:spcBef>
                        <a:spcAft>
                          <a:spcPts val="0"/>
                        </a:spcAft>
                        <a:buNone/>
                      </a:pPr>
                      <a:r>
                        <a:rPr b="1" lang="en">
                          <a:solidFill>
                            <a:srgbClr val="595959"/>
                          </a:solidFill>
                        </a:rPr>
                        <a:t>Change</a:t>
                      </a:r>
                      <a:endParaRPr b="1">
                        <a:solidFill>
                          <a:srgbClr val="595959"/>
                        </a:solidFill>
                      </a:endParaRPr>
                    </a:p>
                  </a:txBody>
                  <a:tcPr marT="91425" marB="91425" marR="91425" marL="91425" anchor="ctr">
                    <a:lnR cap="flat" cmpd="sng" w="9525">
                      <a:solidFill>
                        <a:srgbClr val="000000"/>
                      </a:solidFill>
                      <a:prstDash val="solid"/>
                      <a:round/>
                      <a:headEnd len="sm" w="sm" type="none"/>
                      <a:tailEnd len="sm" w="sm" type="none"/>
                    </a:lnR>
                    <a:solidFill>
                      <a:srgbClr val="EFEFEF"/>
                    </a:solidFill>
                  </a:tcPr>
                </a:tc>
                <a:tc>
                  <a:txBody>
                    <a:bodyPr/>
                    <a:lstStyle/>
                    <a:p>
                      <a:pPr indent="0" lvl="0" marL="0" rtl="0" algn="ctr">
                        <a:spcBef>
                          <a:spcPts val="0"/>
                        </a:spcBef>
                        <a:spcAft>
                          <a:spcPts val="0"/>
                        </a:spcAft>
                        <a:buNone/>
                      </a:pPr>
                      <a:r>
                        <a:rPr b="1" lang="en"/>
                        <a:t>+35.4%</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None/>
                      </a:pPr>
                      <a:r>
                        <a:rPr b="1" lang="en"/>
                        <a:t>+26.8%</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None/>
                      </a:pPr>
                      <a:r>
                        <a:rPr b="1" lang="en"/>
                        <a:t>+42%</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None/>
                      </a:pPr>
                      <a:r>
                        <a:rPr b="1" lang="en"/>
                        <a:t>+44.2%</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None/>
                      </a:pPr>
                      <a:r>
                        <a:rPr b="1" lang="en"/>
                        <a:t>24.2%</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None/>
                      </a:pPr>
                      <a:r>
                        <a:rPr b="1" lang="en"/>
                        <a:t>-12.4%</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None/>
                      </a:pPr>
                      <a:r>
                        <a:rPr b="1" lang="en"/>
                        <a:t>+26.8%</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grpSp>
        <p:nvGrpSpPr>
          <p:cNvPr id="260" name="Google Shape;260;p29"/>
          <p:cNvGrpSpPr/>
          <p:nvPr/>
        </p:nvGrpSpPr>
        <p:grpSpPr>
          <a:xfrm>
            <a:off x="0" y="0"/>
            <a:ext cx="9144000" cy="585300"/>
            <a:chOff x="0" y="0"/>
            <a:chExt cx="9144000" cy="585300"/>
          </a:xfrm>
        </p:grpSpPr>
        <p:sp>
          <p:nvSpPr>
            <p:cNvPr id="261" name="Google Shape;261;p29"/>
            <p:cNvSpPr/>
            <p:nvPr/>
          </p:nvSpPr>
          <p:spPr>
            <a:xfrm>
              <a:off x="0" y="0"/>
              <a:ext cx="9144000" cy="585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29"/>
            <p:cNvPicPr preferRelativeResize="0"/>
            <p:nvPr/>
          </p:nvPicPr>
          <p:blipFill>
            <a:blip r:embed="rId3">
              <a:alphaModFix/>
            </a:blip>
            <a:stretch>
              <a:fillRect/>
            </a:stretch>
          </p:blipFill>
          <p:spPr>
            <a:xfrm>
              <a:off x="8093800" y="73650"/>
              <a:ext cx="973901" cy="426075"/>
            </a:xfrm>
            <a:prstGeom prst="rect">
              <a:avLst/>
            </a:prstGeom>
            <a:noFill/>
            <a:ln>
              <a:noFill/>
            </a:ln>
          </p:spPr>
        </p:pic>
      </p:grpSp>
      <p:grpSp>
        <p:nvGrpSpPr>
          <p:cNvPr id="263" name="Google Shape;263;p29"/>
          <p:cNvGrpSpPr/>
          <p:nvPr/>
        </p:nvGrpSpPr>
        <p:grpSpPr>
          <a:xfrm>
            <a:off x="0" y="4839100"/>
            <a:ext cx="9159475" cy="304200"/>
            <a:chOff x="0" y="4839100"/>
            <a:chExt cx="9159475" cy="304200"/>
          </a:xfrm>
        </p:grpSpPr>
        <p:sp>
          <p:nvSpPr>
            <p:cNvPr id="264" name="Google Shape;264;p29"/>
            <p:cNvSpPr/>
            <p:nvPr/>
          </p:nvSpPr>
          <p:spPr>
            <a:xfrm>
              <a:off x="0" y="4839100"/>
              <a:ext cx="9144000" cy="30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txBox="1"/>
            <p:nvPr/>
          </p:nvSpPr>
          <p:spPr>
            <a:xfrm>
              <a:off x="6997375" y="4846675"/>
              <a:ext cx="2162100" cy="24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1C4587"/>
                  </a:solidFill>
                  <a:latin typeface="Times New Roman"/>
                  <a:ea typeface="Times New Roman"/>
                  <a:cs typeface="Times New Roman"/>
                  <a:sym typeface="Times New Roman"/>
                </a:rPr>
                <a:t>Duke Registrar Recommender</a:t>
              </a:r>
              <a:endParaRPr sz="1100">
                <a:solidFill>
                  <a:srgbClr val="1C4587"/>
                </a:solidFill>
                <a:latin typeface="Times New Roman"/>
                <a:ea typeface="Times New Roman"/>
                <a:cs typeface="Times New Roman"/>
                <a:sym typeface="Times New Roman"/>
              </a:endParaRPr>
            </a:p>
          </p:txBody>
        </p:sp>
      </p:grpSp>
      <p:sp>
        <p:nvSpPr>
          <p:cNvPr id="266" name="Google Shape;266;p29"/>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Conclusion</a:t>
            </a:r>
            <a:endParaRPr>
              <a:solidFill>
                <a:srgbClr val="1C4587"/>
              </a:solidFill>
              <a:latin typeface="Times New Roman"/>
              <a:ea typeface="Times New Roman"/>
              <a:cs typeface="Times New Roman"/>
              <a:sym typeface="Times New Roman"/>
            </a:endParaRPr>
          </a:p>
        </p:txBody>
      </p:sp>
      <p:grpSp>
        <p:nvGrpSpPr>
          <p:cNvPr id="267" name="Google Shape;267;p29"/>
          <p:cNvGrpSpPr/>
          <p:nvPr/>
        </p:nvGrpSpPr>
        <p:grpSpPr>
          <a:xfrm>
            <a:off x="413675" y="1182250"/>
            <a:ext cx="4263900" cy="3556050"/>
            <a:chOff x="413675" y="1182250"/>
            <a:chExt cx="4263900" cy="3556050"/>
          </a:xfrm>
        </p:grpSpPr>
        <p:pic>
          <p:nvPicPr>
            <p:cNvPr id="268" name="Google Shape;268;p29"/>
            <p:cNvPicPr preferRelativeResize="0"/>
            <p:nvPr/>
          </p:nvPicPr>
          <p:blipFill>
            <a:blip r:embed="rId4">
              <a:alphaModFix/>
            </a:blip>
            <a:stretch>
              <a:fillRect/>
            </a:stretch>
          </p:blipFill>
          <p:spPr>
            <a:xfrm>
              <a:off x="1664650" y="1182250"/>
              <a:ext cx="1883650" cy="2056375"/>
            </a:xfrm>
            <a:prstGeom prst="rect">
              <a:avLst/>
            </a:prstGeom>
            <a:noFill/>
            <a:ln>
              <a:noFill/>
            </a:ln>
          </p:spPr>
        </p:pic>
        <p:sp>
          <p:nvSpPr>
            <p:cNvPr id="269" name="Google Shape;269;p29"/>
            <p:cNvSpPr txBox="1"/>
            <p:nvPr/>
          </p:nvSpPr>
          <p:spPr>
            <a:xfrm>
              <a:off x="413675" y="3640300"/>
              <a:ext cx="4263900" cy="1098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sz="1700"/>
                <a:t>Major Selection &amp; Course Planning</a:t>
              </a:r>
              <a:endParaRPr sz="1700"/>
            </a:p>
            <a:p>
              <a:pPr indent="-336550" lvl="0" marL="457200" rtl="0" algn="l">
                <a:spcBef>
                  <a:spcPts val="1000"/>
                </a:spcBef>
                <a:spcAft>
                  <a:spcPts val="1000"/>
                </a:spcAft>
                <a:buSzPts val="1700"/>
                <a:buChar char="●"/>
              </a:pPr>
              <a:r>
                <a:rPr lang="en" sz="1700"/>
                <a:t>Class to Class pathway: </a:t>
              </a:r>
              <a:br>
                <a:rPr lang="en" sz="1700"/>
              </a:br>
              <a:r>
                <a:rPr lang="en" sz="1700"/>
                <a:t>Network and Alluvial Plot</a:t>
              </a:r>
              <a:endParaRPr sz="1700"/>
            </a:p>
          </p:txBody>
        </p:sp>
      </p:grpSp>
      <p:grpSp>
        <p:nvGrpSpPr>
          <p:cNvPr id="270" name="Google Shape;270;p29"/>
          <p:cNvGrpSpPr/>
          <p:nvPr/>
        </p:nvGrpSpPr>
        <p:grpSpPr>
          <a:xfrm>
            <a:off x="4804825" y="1182250"/>
            <a:ext cx="4027500" cy="3370650"/>
            <a:chOff x="4804825" y="1182250"/>
            <a:chExt cx="4027500" cy="3370650"/>
          </a:xfrm>
        </p:grpSpPr>
        <p:pic>
          <p:nvPicPr>
            <p:cNvPr id="271" name="Google Shape;271;p29"/>
            <p:cNvPicPr preferRelativeResize="0"/>
            <p:nvPr/>
          </p:nvPicPr>
          <p:blipFill>
            <a:blip r:embed="rId5">
              <a:alphaModFix/>
            </a:blip>
            <a:stretch>
              <a:fillRect/>
            </a:stretch>
          </p:blipFill>
          <p:spPr>
            <a:xfrm>
              <a:off x="5051150" y="1182250"/>
              <a:ext cx="2526404" cy="2056375"/>
            </a:xfrm>
            <a:prstGeom prst="rect">
              <a:avLst/>
            </a:prstGeom>
            <a:noFill/>
            <a:ln>
              <a:noFill/>
            </a:ln>
          </p:spPr>
        </p:pic>
        <p:sp>
          <p:nvSpPr>
            <p:cNvPr id="272" name="Google Shape;272;p29"/>
            <p:cNvSpPr txBox="1"/>
            <p:nvPr/>
          </p:nvSpPr>
          <p:spPr>
            <a:xfrm>
              <a:off x="4804825" y="3716500"/>
              <a:ext cx="4027500" cy="83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sz="1700"/>
                <a:t>Neighborhood Method</a:t>
              </a:r>
              <a:endParaRPr sz="1700"/>
            </a:p>
            <a:p>
              <a:pPr indent="-336550" lvl="0" marL="457200" rtl="0" algn="l">
                <a:spcBef>
                  <a:spcPts val="1000"/>
                </a:spcBef>
                <a:spcAft>
                  <a:spcPts val="1000"/>
                </a:spcAft>
                <a:buSzPts val="1700"/>
                <a:buChar char="●"/>
              </a:pPr>
              <a:r>
                <a:rPr lang="en" sz="1700"/>
                <a:t>Latent Factor Method</a:t>
              </a:r>
              <a:endParaRPr sz="17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grpSp>
        <p:nvGrpSpPr>
          <p:cNvPr id="277" name="Google Shape;277;p30"/>
          <p:cNvGrpSpPr/>
          <p:nvPr/>
        </p:nvGrpSpPr>
        <p:grpSpPr>
          <a:xfrm>
            <a:off x="0" y="0"/>
            <a:ext cx="9144000" cy="585300"/>
            <a:chOff x="0" y="0"/>
            <a:chExt cx="9144000" cy="585300"/>
          </a:xfrm>
        </p:grpSpPr>
        <p:sp>
          <p:nvSpPr>
            <p:cNvPr id="278" name="Google Shape;278;p30"/>
            <p:cNvSpPr/>
            <p:nvPr/>
          </p:nvSpPr>
          <p:spPr>
            <a:xfrm>
              <a:off x="0" y="0"/>
              <a:ext cx="9144000" cy="585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30"/>
            <p:cNvPicPr preferRelativeResize="0"/>
            <p:nvPr/>
          </p:nvPicPr>
          <p:blipFill>
            <a:blip r:embed="rId3">
              <a:alphaModFix/>
            </a:blip>
            <a:stretch>
              <a:fillRect/>
            </a:stretch>
          </p:blipFill>
          <p:spPr>
            <a:xfrm>
              <a:off x="8093800" y="73650"/>
              <a:ext cx="973901" cy="426075"/>
            </a:xfrm>
            <a:prstGeom prst="rect">
              <a:avLst/>
            </a:prstGeom>
            <a:noFill/>
            <a:ln>
              <a:noFill/>
            </a:ln>
          </p:spPr>
        </p:pic>
      </p:grpSp>
      <p:grpSp>
        <p:nvGrpSpPr>
          <p:cNvPr id="280" name="Google Shape;280;p30"/>
          <p:cNvGrpSpPr/>
          <p:nvPr/>
        </p:nvGrpSpPr>
        <p:grpSpPr>
          <a:xfrm>
            <a:off x="0" y="4839100"/>
            <a:ext cx="9159475" cy="304200"/>
            <a:chOff x="0" y="4839100"/>
            <a:chExt cx="9159475" cy="304200"/>
          </a:xfrm>
        </p:grpSpPr>
        <p:sp>
          <p:nvSpPr>
            <p:cNvPr id="281" name="Google Shape;281;p30"/>
            <p:cNvSpPr/>
            <p:nvPr/>
          </p:nvSpPr>
          <p:spPr>
            <a:xfrm>
              <a:off x="0" y="4839100"/>
              <a:ext cx="9144000" cy="30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0"/>
            <p:cNvSpPr txBox="1"/>
            <p:nvPr/>
          </p:nvSpPr>
          <p:spPr>
            <a:xfrm>
              <a:off x="6997375" y="4846675"/>
              <a:ext cx="2162100" cy="24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1C4587"/>
                  </a:solidFill>
                  <a:latin typeface="Times New Roman"/>
                  <a:ea typeface="Times New Roman"/>
                  <a:cs typeface="Times New Roman"/>
                  <a:sym typeface="Times New Roman"/>
                </a:rPr>
                <a:t>Duke Registrar Recommender</a:t>
              </a:r>
              <a:endParaRPr sz="1100">
                <a:solidFill>
                  <a:srgbClr val="1C4587"/>
                </a:solidFill>
                <a:latin typeface="Times New Roman"/>
                <a:ea typeface="Times New Roman"/>
                <a:cs typeface="Times New Roman"/>
                <a:sym typeface="Times New Roman"/>
              </a:endParaRPr>
            </a:p>
          </p:txBody>
        </p:sp>
      </p:grpSp>
      <p:sp>
        <p:nvSpPr>
          <p:cNvPr id="283" name="Google Shape;283;p30"/>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Future Work</a:t>
            </a:r>
            <a:endParaRPr>
              <a:solidFill>
                <a:srgbClr val="1C4587"/>
              </a:solidFill>
              <a:latin typeface="Times New Roman"/>
              <a:ea typeface="Times New Roman"/>
              <a:cs typeface="Times New Roman"/>
              <a:sym typeface="Times New Roman"/>
            </a:endParaRPr>
          </a:p>
        </p:txBody>
      </p:sp>
      <p:grpSp>
        <p:nvGrpSpPr>
          <p:cNvPr id="284" name="Google Shape;284;p30"/>
          <p:cNvGrpSpPr/>
          <p:nvPr/>
        </p:nvGrpSpPr>
        <p:grpSpPr>
          <a:xfrm>
            <a:off x="413675" y="1182250"/>
            <a:ext cx="4263900" cy="3475350"/>
            <a:chOff x="413675" y="1182250"/>
            <a:chExt cx="4263900" cy="3475350"/>
          </a:xfrm>
        </p:grpSpPr>
        <p:pic>
          <p:nvPicPr>
            <p:cNvPr id="285" name="Google Shape;285;p30"/>
            <p:cNvPicPr preferRelativeResize="0"/>
            <p:nvPr/>
          </p:nvPicPr>
          <p:blipFill>
            <a:blip r:embed="rId4">
              <a:alphaModFix/>
            </a:blip>
            <a:stretch>
              <a:fillRect/>
            </a:stretch>
          </p:blipFill>
          <p:spPr>
            <a:xfrm>
              <a:off x="1664650" y="1182250"/>
              <a:ext cx="1883650" cy="2056375"/>
            </a:xfrm>
            <a:prstGeom prst="rect">
              <a:avLst/>
            </a:prstGeom>
            <a:noFill/>
            <a:ln>
              <a:noFill/>
            </a:ln>
          </p:spPr>
        </p:pic>
        <p:sp>
          <p:nvSpPr>
            <p:cNvPr id="286" name="Google Shape;286;p30"/>
            <p:cNvSpPr txBox="1"/>
            <p:nvPr/>
          </p:nvSpPr>
          <p:spPr>
            <a:xfrm>
              <a:off x="413675" y="3640300"/>
              <a:ext cx="4263900" cy="1017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Alluvial plots</a:t>
              </a:r>
              <a:endParaRPr sz="1800">
                <a:solidFill>
                  <a:schemeClr val="dk2"/>
                </a:solidFill>
              </a:endParaRPr>
            </a:p>
            <a:p>
              <a:pPr indent="-330200" lvl="1" marL="914400" rtl="0" algn="l">
                <a:lnSpc>
                  <a:spcPct val="115000"/>
                </a:lnSpc>
                <a:spcBef>
                  <a:spcPts val="0"/>
                </a:spcBef>
                <a:spcAft>
                  <a:spcPts val="0"/>
                </a:spcAft>
                <a:buClr>
                  <a:schemeClr val="dk2"/>
                </a:buClr>
                <a:buSzPts val="1600"/>
                <a:buChar char="○"/>
              </a:pPr>
              <a:r>
                <a:rPr lang="en" sz="1500"/>
                <a:t>Interactive: user-friendly</a:t>
              </a:r>
              <a:endParaRPr sz="1500"/>
            </a:p>
            <a:p>
              <a:pPr indent="-323850" lvl="1" marL="914400" rtl="0" algn="l">
                <a:lnSpc>
                  <a:spcPct val="115000"/>
                </a:lnSpc>
                <a:spcBef>
                  <a:spcPts val="0"/>
                </a:spcBef>
                <a:spcAft>
                  <a:spcPts val="0"/>
                </a:spcAft>
                <a:buSzPts val="1500"/>
                <a:buChar char="○"/>
              </a:pPr>
              <a:r>
                <a:rPr lang="en" sz="1500"/>
                <a:t>Adaptable: majors, grade</a:t>
              </a:r>
              <a:endParaRPr sz="1500"/>
            </a:p>
          </p:txBody>
        </p:sp>
      </p:grpSp>
      <p:grpSp>
        <p:nvGrpSpPr>
          <p:cNvPr id="287" name="Google Shape;287;p30"/>
          <p:cNvGrpSpPr/>
          <p:nvPr/>
        </p:nvGrpSpPr>
        <p:grpSpPr>
          <a:xfrm>
            <a:off x="4804825" y="1182250"/>
            <a:ext cx="3165900" cy="3664650"/>
            <a:chOff x="4804825" y="1182250"/>
            <a:chExt cx="3165900" cy="3664650"/>
          </a:xfrm>
        </p:grpSpPr>
        <p:pic>
          <p:nvPicPr>
            <p:cNvPr id="288" name="Google Shape;288;p30"/>
            <p:cNvPicPr preferRelativeResize="0"/>
            <p:nvPr/>
          </p:nvPicPr>
          <p:blipFill>
            <a:blip r:embed="rId5">
              <a:alphaModFix/>
            </a:blip>
            <a:stretch>
              <a:fillRect/>
            </a:stretch>
          </p:blipFill>
          <p:spPr>
            <a:xfrm>
              <a:off x="5051150" y="1182250"/>
              <a:ext cx="2526404" cy="2056375"/>
            </a:xfrm>
            <a:prstGeom prst="rect">
              <a:avLst/>
            </a:prstGeom>
            <a:noFill/>
            <a:ln>
              <a:noFill/>
            </a:ln>
          </p:spPr>
        </p:pic>
        <p:sp>
          <p:nvSpPr>
            <p:cNvPr id="289" name="Google Shape;289;p30"/>
            <p:cNvSpPr txBox="1"/>
            <p:nvPr/>
          </p:nvSpPr>
          <p:spPr>
            <a:xfrm>
              <a:off x="4804825" y="3564100"/>
              <a:ext cx="3165900" cy="12828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Pre and Post-processing</a:t>
              </a:r>
              <a:endParaRPr sz="1700"/>
            </a:p>
            <a:p>
              <a:pPr indent="-336550" lvl="0" marL="457200" rtl="0" algn="l">
                <a:lnSpc>
                  <a:spcPct val="115000"/>
                </a:lnSpc>
                <a:spcBef>
                  <a:spcPts val="0"/>
                </a:spcBef>
                <a:spcAft>
                  <a:spcPts val="0"/>
                </a:spcAft>
                <a:buSzPts val="1700"/>
                <a:buChar char="●"/>
              </a:pPr>
              <a:r>
                <a:rPr lang="en" sz="1700"/>
                <a:t>Evaluation metrics</a:t>
              </a:r>
              <a:endParaRPr sz="1700"/>
            </a:p>
            <a:p>
              <a:pPr indent="-323850" lvl="1" marL="914400" rtl="0" algn="l">
                <a:lnSpc>
                  <a:spcPct val="115000"/>
                </a:lnSpc>
                <a:spcBef>
                  <a:spcPts val="0"/>
                </a:spcBef>
                <a:spcAft>
                  <a:spcPts val="0"/>
                </a:spcAft>
                <a:buSzPts val="1500"/>
                <a:buChar char="○"/>
              </a:pPr>
              <a:r>
                <a:rPr lang="en" sz="1500"/>
                <a:t>Accuracy, Relevance, Diversity</a:t>
              </a:r>
              <a:endParaRPr sz="15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1"/>
          <p:cNvSpPr txBox="1"/>
          <p:nvPr>
            <p:ph type="ctrTitle"/>
          </p:nvPr>
        </p:nvSpPr>
        <p:spPr>
          <a:xfrm>
            <a:off x="311708" y="10993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1C4587"/>
                </a:solidFill>
                <a:latin typeface="Times New Roman"/>
                <a:ea typeface="Times New Roman"/>
                <a:cs typeface="Times New Roman"/>
                <a:sym typeface="Times New Roman"/>
              </a:rPr>
              <a:t>Thank you!</a:t>
            </a:r>
            <a:endParaRPr>
              <a:solidFill>
                <a:srgbClr val="1C4587"/>
              </a:solidFill>
              <a:latin typeface="Times New Roman"/>
              <a:ea typeface="Times New Roman"/>
              <a:cs typeface="Times New Roman"/>
              <a:sym typeface="Times New Roman"/>
            </a:endParaRPr>
          </a:p>
        </p:txBody>
      </p:sp>
      <p:grpSp>
        <p:nvGrpSpPr>
          <p:cNvPr id="295" name="Google Shape;295;p31"/>
          <p:cNvGrpSpPr/>
          <p:nvPr/>
        </p:nvGrpSpPr>
        <p:grpSpPr>
          <a:xfrm>
            <a:off x="0" y="0"/>
            <a:ext cx="9144000" cy="585300"/>
            <a:chOff x="0" y="0"/>
            <a:chExt cx="9144000" cy="585300"/>
          </a:xfrm>
        </p:grpSpPr>
        <p:sp>
          <p:nvSpPr>
            <p:cNvPr id="296" name="Google Shape;296;p31"/>
            <p:cNvSpPr/>
            <p:nvPr/>
          </p:nvSpPr>
          <p:spPr>
            <a:xfrm>
              <a:off x="0" y="0"/>
              <a:ext cx="9144000" cy="585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31"/>
            <p:cNvPicPr preferRelativeResize="0"/>
            <p:nvPr/>
          </p:nvPicPr>
          <p:blipFill>
            <a:blip r:embed="rId3">
              <a:alphaModFix/>
            </a:blip>
            <a:stretch>
              <a:fillRect/>
            </a:stretch>
          </p:blipFill>
          <p:spPr>
            <a:xfrm>
              <a:off x="8093800" y="73650"/>
              <a:ext cx="973901" cy="426075"/>
            </a:xfrm>
            <a:prstGeom prst="rect">
              <a:avLst/>
            </a:prstGeom>
            <a:noFill/>
            <a:ln>
              <a:noFill/>
            </a:ln>
          </p:spPr>
        </p:pic>
      </p:grpSp>
      <p:grpSp>
        <p:nvGrpSpPr>
          <p:cNvPr id="298" name="Google Shape;298;p31"/>
          <p:cNvGrpSpPr/>
          <p:nvPr/>
        </p:nvGrpSpPr>
        <p:grpSpPr>
          <a:xfrm>
            <a:off x="0" y="4839100"/>
            <a:ext cx="9159475" cy="304200"/>
            <a:chOff x="0" y="4839100"/>
            <a:chExt cx="9159475" cy="304200"/>
          </a:xfrm>
        </p:grpSpPr>
        <p:sp>
          <p:nvSpPr>
            <p:cNvPr id="299" name="Google Shape;299;p31"/>
            <p:cNvSpPr/>
            <p:nvPr/>
          </p:nvSpPr>
          <p:spPr>
            <a:xfrm>
              <a:off x="0" y="4839100"/>
              <a:ext cx="9144000" cy="30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1"/>
            <p:cNvSpPr txBox="1"/>
            <p:nvPr/>
          </p:nvSpPr>
          <p:spPr>
            <a:xfrm>
              <a:off x="6997375" y="4846675"/>
              <a:ext cx="2162100" cy="24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1C4587"/>
                  </a:solidFill>
                  <a:latin typeface="Times New Roman"/>
                  <a:ea typeface="Times New Roman"/>
                  <a:cs typeface="Times New Roman"/>
                  <a:sym typeface="Times New Roman"/>
                </a:rPr>
                <a:t>Duke Registrar Recommender</a:t>
              </a:r>
              <a:endParaRPr sz="1100">
                <a:solidFill>
                  <a:srgbClr val="1C4587"/>
                </a:solidFill>
                <a:latin typeface="Times New Roman"/>
                <a:ea typeface="Times New Roman"/>
                <a:cs typeface="Times New Roman"/>
                <a:sym typeface="Times New Roman"/>
              </a:endParaRPr>
            </a:p>
          </p:txBody>
        </p:sp>
      </p:grpSp>
      <p:sp>
        <p:nvSpPr>
          <p:cNvPr id="301" name="Google Shape;301;p31"/>
          <p:cNvSpPr txBox="1"/>
          <p:nvPr/>
        </p:nvSpPr>
        <p:spPr>
          <a:xfrm>
            <a:off x="0" y="4839100"/>
            <a:ext cx="2706600" cy="30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1C4587"/>
                </a:solidFill>
                <a:latin typeface="Times New Roman"/>
                <a:ea typeface="Times New Roman"/>
                <a:cs typeface="Times New Roman"/>
                <a:sym typeface="Times New Roman"/>
              </a:rPr>
              <a:t>Vanessa Tang, Sangseok Lee, Yiran Chen</a:t>
            </a:r>
            <a:endParaRPr sz="1100">
              <a:solidFill>
                <a:srgbClr val="1C4587"/>
              </a:solidFill>
              <a:latin typeface="Times New Roman"/>
              <a:ea typeface="Times New Roman"/>
              <a:cs typeface="Times New Roman"/>
              <a:sym typeface="Times New Roman"/>
            </a:endParaRPr>
          </a:p>
        </p:txBody>
      </p:sp>
      <p:pic>
        <p:nvPicPr>
          <p:cNvPr id="302" name="Google Shape;302;p31"/>
          <p:cNvPicPr preferRelativeResize="0"/>
          <p:nvPr/>
        </p:nvPicPr>
        <p:blipFill>
          <a:blip r:embed="rId4">
            <a:alphaModFix/>
          </a:blip>
          <a:stretch>
            <a:fillRect/>
          </a:stretch>
        </p:blipFill>
        <p:spPr>
          <a:xfrm>
            <a:off x="75175" y="70950"/>
            <a:ext cx="1299300" cy="443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Project Overview</a:t>
            </a:r>
            <a:endParaRPr>
              <a:solidFill>
                <a:srgbClr val="1C4587"/>
              </a:solidFill>
              <a:latin typeface="Times New Roman"/>
              <a:ea typeface="Times New Roman"/>
              <a:cs typeface="Times New Roman"/>
              <a:sym typeface="Times New Roman"/>
            </a:endParaRPr>
          </a:p>
        </p:txBody>
      </p:sp>
      <p:grpSp>
        <p:nvGrpSpPr>
          <p:cNvPr id="68" name="Google Shape;68;p14"/>
          <p:cNvGrpSpPr/>
          <p:nvPr/>
        </p:nvGrpSpPr>
        <p:grpSpPr>
          <a:xfrm>
            <a:off x="0" y="0"/>
            <a:ext cx="9144000" cy="585300"/>
            <a:chOff x="0" y="0"/>
            <a:chExt cx="9144000" cy="585300"/>
          </a:xfrm>
        </p:grpSpPr>
        <p:sp>
          <p:nvSpPr>
            <p:cNvPr id="69" name="Google Shape;69;p14"/>
            <p:cNvSpPr/>
            <p:nvPr/>
          </p:nvSpPr>
          <p:spPr>
            <a:xfrm>
              <a:off x="0" y="0"/>
              <a:ext cx="9144000" cy="585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14"/>
            <p:cNvPicPr preferRelativeResize="0"/>
            <p:nvPr/>
          </p:nvPicPr>
          <p:blipFill>
            <a:blip r:embed="rId3">
              <a:alphaModFix/>
            </a:blip>
            <a:stretch>
              <a:fillRect/>
            </a:stretch>
          </p:blipFill>
          <p:spPr>
            <a:xfrm>
              <a:off x="8093800" y="73650"/>
              <a:ext cx="973901" cy="426075"/>
            </a:xfrm>
            <a:prstGeom prst="rect">
              <a:avLst/>
            </a:prstGeom>
            <a:noFill/>
            <a:ln>
              <a:noFill/>
            </a:ln>
          </p:spPr>
        </p:pic>
      </p:grpSp>
      <p:grpSp>
        <p:nvGrpSpPr>
          <p:cNvPr id="71" name="Google Shape;71;p14"/>
          <p:cNvGrpSpPr/>
          <p:nvPr/>
        </p:nvGrpSpPr>
        <p:grpSpPr>
          <a:xfrm>
            <a:off x="0" y="4839100"/>
            <a:ext cx="9159475" cy="304200"/>
            <a:chOff x="0" y="4839100"/>
            <a:chExt cx="9159475" cy="304200"/>
          </a:xfrm>
        </p:grpSpPr>
        <p:sp>
          <p:nvSpPr>
            <p:cNvPr id="72" name="Google Shape;72;p14"/>
            <p:cNvSpPr/>
            <p:nvPr/>
          </p:nvSpPr>
          <p:spPr>
            <a:xfrm>
              <a:off x="0" y="4839100"/>
              <a:ext cx="9144000" cy="30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txBox="1"/>
            <p:nvPr/>
          </p:nvSpPr>
          <p:spPr>
            <a:xfrm>
              <a:off x="6997375" y="4846675"/>
              <a:ext cx="2162100" cy="24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1C4587"/>
                  </a:solidFill>
                  <a:latin typeface="Times New Roman"/>
                  <a:ea typeface="Times New Roman"/>
                  <a:cs typeface="Times New Roman"/>
                  <a:sym typeface="Times New Roman"/>
                </a:rPr>
                <a:t>Duke Registrar Recommender</a:t>
              </a:r>
              <a:endParaRPr sz="1100">
                <a:solidFill>
                  <a:srgbClr val="1C4587"/>
                </a:solidFill>
                <a:latin typeface="Times New Roman"/>
                <a:ea typeface="Times New Roman"/>
                <a:cs typeface="Times New Roman"/>
                <a:sym typeface="Times New Roman"/>
              </a:endParaRPr>
            </a:p>
          </p:txBody>
        </p:sp>
      </p:grpSp>
      <p:pic>
        <p:nvPicPr>
          <p:cNvPr id="74" name="Google Shape;74;p14"/>
          <p:cNvPicPr preferRelativeResize="0"/>
          <p:nvPr/>
        </p:nvPicPr>
        <p:blipFill>
          <a:blip r:embed="rId4">
            <a:alphaModFix/>
          </a:blip>
          <a:stretch>
            <a:fillRect/>
          </a:stretch>
        </p:blipFill>
        <p:spPr>
          <a:xfrm>
            <a:off x="0" y="1432193"/>
            <a:ext cx="9144001" cy="3787914"/>
          </a:xfrm>
          <a:prstGeom prst="rect">
            <a:avLst/>
          </a:prstGeom>
          <a:noFill/>
          <a:ln>
            <a:noFill/>
          </a:ln>
        </p:spPr>
      </p:pic>
      <p:sp>
        <p:nvSpPr>
          <p:cNvPr id="75" name="Google Shape;75;p14"/>
          <p:cNvSpPr txBox="1"/>
          <p:nvPr>
            <p:ph idx="1" type="body"/>
          </p:nvPr>
        </p:nvSpPr>
        <p:spPr>
          <a:xfrm>
            <a:off x="311700" y="1152475"/>
            <a:ext cx="8520600" cy="860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Facilitate course selection</a:t>
            </a:r>
            <a:endParaRPr/>
          </a:p>
          <a:p>
            <a:pPr indent="-342900" lvl="0" marL="457200" rtl="0" algn="l">
              <a:spcBef>
                <a:spcPts val="0"/>
              </a:spcBef>
              <a:spcAft>
                <a:spcPts val="0"/>
              </a:spcAft>
              <a:buSzPts val="1800"/>
              <a:buChar char="●"/>
            </a:pPr>
            <a:r>
              <a:rPr lang="en"/>
              <a:t>Select and plan classes for major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Appendix</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3"/>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Data: 2013-2020</a:t>
            </a:r>
            <a:endParaRPr b="1" sz="1800" u="sng">
              <a:solidFill>
                <a:srgbClr val="1C4587"/>
              </a:solidFill>
              <a:latin typeface="Times New Roman"/>
              <a:ea typeface="Times New Roman"/>
              <a:cs typeface="Times New Roman"/>
              <a:sym typeface="Times New Roman"/>
            </a:endParaRPr>
          </a:p>
        </p:txBody>
      </p:sp>
      <p:grpSp>
        <p:nvGrpSpPr>
          <p:cNvPr id="313" name="Google Shape;313;p33"/>
          <p:cNvGrpSpPr/>
          <p:nvPr/>
        </p:nvGrpSpPr>
        <p:grpSpPr>
          <a:xfrm>
            <a:off x="0" y="0"/>
            <a:ext cx="9144000" cy="585300"/>
            <a:chOff x="0" y="0"/>
            <a:chExt cx="9144000" cy="585300"/>
          </a:xfrm>
        </p:grpSpPr>
        <p:sp>
          <p:nvSpPr>
            <p:cNvPr id="314" name="Google Shape;314;p33"/>
            <p:cNvSpPr/>
            <p:nvPr/>
          </p:nvSpPr>
          <p:spPr>
            <a:xfrm>
              <a:off x="0" y="0"/>
              <a:ext cx="9144000" cy="585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33"/>
            <p:cNvPicPr preferRelativeResize="0"/>
            <p:nvPr/>
          </p:nvPicPr>
          <p:blipFill>
            <a:blip r:embed="rId3">
              <a:alphaModFix/>
            </a:blip>
            <a:stretch>
              <a:fillRect/>
            </a:stretch>
          </p:blipFill>
          <p:spPr>
            <a:xfrm>
              <a:off x="8093800" y="73650"/>
              <a:ext cx="973901" cy="426075"/>
            </a:xfrm>
            <a:prstGeom prst="rect">
              <a:avLst/>
            </a:prstGeom>
            <a:noFill/>
            <a:ln>
              <a:noFill/>
            </a:ln>
          </p:spPr>
        </p:pic>
      </p:grpSp>
      <p:grpSp>
        <p:nvGrpSpPr>
          <p:cNvPr id="316" name="Google Shape;316;p33"/>
          <p:cNvGrpSpPr/>
          <p:nvPr/>
        </p:nvGrpSpPr>
        <p:grpSpPr>
          <a:xfrm>
            <a:off x="0" y="4839100"/>
            <a:ext cx="9159475" cy="304200"/>
            <a:chOff x="0" y="4839100"/>
            <a:chExt cx="9159475" cy="304200"/>
          </a:xfrm>
        </p:grpSpPr>
        <p:sp>
          <p:nvSpPr>
            <p:cNvPr id="317" name="Google Shape;317;p33"/>
            <p:cNvSpPr/>
            <p:nvPr/>
          </p:nvSpPr>
          <p:spPr>
            <a:xfrm>
              <a:off x="0" y="4839100"/>
              <a:ext cx="9144000" cy="30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3"/>
            <p:cNvSpPr txBox="1"/>
            <p:nvPr/>
          </p:nvSpPr>
          <p:spPr>
            <a:xfrm>
              <a:off x="6997375" y="4846675"/>
              <a:ext cx="2162100" cy="24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1C4587"/>
                  </a:solidFill>
                  <a:latin typeface="Times New Roman"/>
                  <a:ea typeface="Times New Roman"/>
                  <a:cs typeface="Times New Roman"/>
                  <a:sym typeface="Times New Roman"/>
                </a:rPr>
                <a:t>Duke Registrar Recommender</a:t>
              </a:r>
              <a:endParaRPr sz="1100">
                <a:solidFill>
                  <a:srgbClr val="1C4587"/>
                </a:solidFill>
                <a:latin typeface="Times New Roman"/>
                <a:ea typeface="Times New Roman"/>
                <a:cs typeface="Times New Roman"/>
                <a:sym typeface="Times New Roman"/>
              </a:endParaRPr>
            </a:p>
          </p:txBody>
        </p:sp>
      </p:grpSp>
      <p:graphicFrame>
        <p:nvGraphicFramePr>
          <p:cNvPr id="319" name="Google Shape;319;p33"/>
          <p:cNvGraphicFramePr/>
          <p:nvPr/>
        </p:nvGraphicFramePr>
        <p:xfrm>
          <a:off x="92338" y="1924050"/>
          <a:ext cx="3000000" cy="3000000"/>
        </p:xfrm>
        <a:graphic>
          <a:graphicData uri="http://schemas.openxmlformats.org/drawingml/2006/table">
            <a:tbl>
              <a:tblPr>
                <a:noFill/>
                <a:tableStyleId>{7A85F021-4F30-4148-AB0B-5C80B20C82CD}</a:tableStyleId>
              </a:tblPr>
              <a:tblGrid>
                <a:gridCol w="941400"/>
                <a:gridCol w="987800"/>
                <a:gridCol w="851525"/>
                <a:gridCol w="700750"/>
                <a:gridCol w="687725"/>
                <a:gridCol w="2326425"/>
                <a:gridCol w="1606150"/>
                <a:gridCol w="867300"/>
              </a:tblGrid>
              <a:tr h="381000">
                <a:tc>
                  <a:txBody>
                    <a:bodyPr/>
                    <a:lstStyle/>
                    <a:p>
                      <a:pPr indent="0" lvl="0" marL="0" rtl="0" algn="ctr">
                        <a:spcBef>
                          <a:spcPts val="0"/>
                        </a:spcBef>
                        <a:spcAft>
                          <a:spcPts val="0"/>
                        </a:spcAft>
                        <a:buNone/>
                      </a:pPr>
                      <a:r>
                        <a:rPr lang="en"/>
                        <a:t>Calculation ID</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Subject // Catalog</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Descr</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Grade</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Class Year</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Majors // Minors // Certificates // Secondaries</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Enrollment // Graduation Year</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College</a:t>
                      </a:r>
                      <a:endParaRPr/>
                    </a:p>
                  </a:txBody>
                  <a:tcPr marT="91425" marB="91425" marR="91425" marL="91425">
                    <a:solidFill>
                      <a:srgbClr val="CCCCCC"/>
                    </a:solidFill>
                  </a:tcPr>
                </a:tc>
              </a:tr>
              <a:tr h="381000">
                <a:tc>
                  <a:txBody>
                    <a:bodyPr/>
                    <a:lstStyle/>
                    <a:p>
                      <a:pPr indent="0" lvl="0" marL="0" rtl="0" algn="ctr">
                        <a:lnSpc>
                          <a:spcPct val="115000"/>
                        </a:lnSpc>
                        <a:spcBef>
                          <a:spcPts val="900"/>
                        </a:spcBef>
                        <a:spcAft>
                          <a:spcPts val="0"/>
                        </a:spcAft>
                        <a:buNone/>
                      </a:pPr>
                      <a:r>
                        <a:rPr lang="en"/>
                        <a:t>2760.65</a:t>
                      </a:r>
                      <a:endParaRPr/>
                    </a:p>
                  </a:txBody>
                  <a:tcPr marT="57150" marB="57150" marR="57150" marL="57150" anchor="ctr"/>
                </a:tc>
                <a:tc>
                  <a:txBody>
                    <a:bodyPr/>
                    <a:lstStyle/>
                    <a:p>
                      <a:pPr indent="0" lvl="0" marL="0" rtl="0" algn="ctr">
                        <a:lnSpc>
                          <a:spcPct val="115000"/>
                        </a:lnSpc>
                        <a:spcBef>
                          <a:spcPts val="900"/>
                        </a:spcBef>
                        <a:spcAft>
                          <a:spcPts val="0"/>
                        </a:spcAft>
                        <a:buNone/>
                      </a:pPr>
                      <a:r>
                        <a:rPr lang="en"/>
                        <a:t>Linguist 103</a:t>
                      </a:r>
                      <a:endParaRPr/>
                    </a:p>
                  </a:txBody>
                  <a:tcPr marT="57150" marB="57150" marR="57150" marL="57150" anchor="ctr"/>
                </a:tc>
                <a:tc>
                  <a:txBody>
                    <a:bodyPr/>
                    <a:lstStyle/>
                    <a:p>
                      <a:pPr indent="0" lvl="0" marL="0" rtl="0" algn="ctr">
                        <a:lnSpc>
                          <a:spcPct val="115000"/>
                        </a:lnSpc>
                        <a:spcBef>
                          <a:spcPts val="900"/>
                        </a:spcBef>
                        <a:spcAft>
                          <a:spcPts val="0"/>
                        </a:spcAft>
                        <a:buNone/>
                      </a:pPr>
                      <a:r>
                        <a:rPr lang="en"/>
                        <a:t>Symbolic Logic</a:t>
                      </a:r>
                      <a:endParaRPr/>
                    </a:p>
                  </a:txBody>
                  <a:tcPr marT="57150" marB="57150" marR="57150" marL="57150" anchor="ctr"/>
                </a:tc>
                <a:tc>
                  <a:txBody>
                    <a:bodyPr/>
                    <a:lstStyle/>
                    <a:p>
                      <a:pPr indent="0" lvl="0" marL="0" rtl="0" algn="ctr">
                        <a:lnSpc>
                          <a:spcPct val="115000"/>
                        </a:lnSpc>
                        <a:spcBef>
                          <a:spcPts val="900"/>
                        </a:spcBef>
                        <a:spcAft>
                          <a:spcPts val="0"/>
                        </a:spcAft>
                        <a:buNone/>
                      </a:pPr>
                      <a:r>
                        <a:rPr lang="en"/>
                        <a:t>4.0</a:t>
                      </a:r>
                      <a:endParaRPr/>
                    </a:p>
                  </a:txBody>
                  <a:tcPr marT="57150" marB="57150" marR="57150" marL="57150" anchor="ctr">
                    <a:solidFill>
                      <a:srgbClr val="C9DAF8"/>
                    </a:solidFill>
                  </a:tcPr>
                </a:tc>
                <a:tc>
                  <a:txBody>
                    <a:bodyPr/>
                    <a:lstStyle/>
                    <a:p>
                      <a:pPr indent="0" lvl="0" marL="0" rtl="0" algn="ctr">
                        <a:lnSpc>
                          <a:spcPct val="115000"/>
                        </a:lnSpc>
                        <a:spcBef>
                          <a:spcPts val="900"/>
                        </a:spcBef>
                        <a:spcAft>
                          <a:spcPts val="0"/>
                        </a:spcAft>
                        <a:buNone/>
                      </a:pPr>
                      <a:r>
                        <a:rPr lang="en"/>
                        <a:t>Senior</a:t>
                      </a:r>
                      <a:endParaRPr/>
                    </a:p>
                  </a:txBody>
                  <a:tcPr marT="57150" marB="57150" marR="57150" marL="57150" anchor="ctr">
                    <a:solidFill>
                      <a:srgbClr val="C9DAF8"/>
                    </a:solidFill>
                  </a:tcPr>
                </a:tc>
                <a:tc>
                  <a:txBody>
                    <a:bodyPr/>
                    <a:lstStyle/>
                    <a:p>
                      <a:pPr indent="0" lvl="0" marL="0" rtl="0" algn="ctr">
                        <a:lnSpc>
                          <a:spcPct val="115000"/>
                        </a:lnSpc>
                        <a:spcBef>
                          <a:spcPts val="900"/>
                        </a:spcBef>
                        <a:spcAft>
                          <a:spcPts val="0"/>
                        </a:spcAft>
                        <a:buNone/>
                      </a:pPr>
                      <a:r>
                        <a:rPr lang="en"/>
                        <a:t>Economics (BS) // Linguistics (AB2)</a:t>
                      </a:r>
                      <a:endParaRPr/>
                    </a:p>
                  </a:txBody>
                  <a:tcPr marT="57150" marB="57150" marR="57150" marL="57150" anchor="ctr"/>
                </a:tc>
                <a:tc>
                  <a:txBody>
                    <a:bodyPr/>
                    <a:lstStyle/>
                    <a:p>
                      <a:pPr indent="0" lvl="0" marL="0" rtl="0" algn="ctr">
                        <a:spcBef>
                          <a:spcPts val="0"/>
                        </a:spcBef>
                        <a:spcAft>
                          <a:spcPts val="0"/>
                        </a:spcAft>
                        <a:buNone/>
                      </a:pPr>
                      <a:r>
                        <a:rPr lang="en"/>
                        <a:t>2013-2017</a:t>
                      </a:r>
                      <a:endParaRPr/>
                    </a:p>
                  </a:txBody>
                  <a:tcPr marT="91425" marB="91425" marR="91425" marL="91425" anchor="ctr"/>
                </a:tc>
                <a:tc>
                  <a:txBody>
                    <a:bodyPr/>
                    <a:lstStyle/>
                    <a:p>
                      <a:pPr indent="0" lvl="0" marL="0" rtl="0" algn="ctr">
                        <a:spcBef>
                          <a:spcPts val="0"/>
                        </a:spcBef>
                        <a:spcAft>
                          <a:spcPts val="0"/>
                        </a:spcAft>
                        <a:buNone/>
                      </a:pPr>
                      <a:r>
                        <a:rPr lang="en"/>
                        <a:t>Trinity</a:t>
                      </a:r>
                      <a:endParaRPr/>
                    </a:p>
                  </a:txBody>
                  <a:tcPr marT="91425" marB="91425" marR="91425" marL="91425" anchor="ctr"/>
                </a:tc>
              </a:tr>
            </a:tbl>
          </a:graphicData>
        </a:graphic>
      </p:graphicFrame>
      <p:sp>
        <p:nvSpPr>
          <p:cNvPr id="320" name="Google Shape;320;p33"/>
          <p:cNvSpPr/>
          <p:nvPr/>
        </p:nvSpPr>
        <p:spPr>
          <a:xfrm>
            <a:off x="3012200" y="3266700"/>
            <a:ext cx="184800" cy="411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3"/>
          <p:cNvSpPr txBox="1"/>
          <p:nvPr/>
        </p:nvSpPr>
        <p:spPr>
          <a:xfrm>
            <a:off x="1378225" y="3778225"/>
            <a:ext cx="2628600" cy="58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Normalize grade with respect to each course</a:t>
            </a:r>
            <a:endParaRPr/>
          </a:p>
        </p:txBody>
      </p:sp>
      <p:sp>
        <p:nvSpPr>
          <p:cNvPr id="322" name="Google Shape;322;p33"/>
          <p:cNvSpPr/>
          <p:nvPr/>
        </p:nvSpPr>
        <p:spPr>
          <a:xfrm rot="-1964114">
            <a:off x="4136158" y="3206660"/>
            <a:ext cx="184741" cy="531997"/>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txBox="1"/>
          <p:nvPr/>
        </p:nvSpPr>
        <p:spPr>
          <a:xfrm>
            <a:off x="4176300" y="3778225"/>
            <a:ext cx="3595800" cy="58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Which year the class is taken in four-year time (proxy for course availability)</a:t>
            </a:r>
            <a:endParaRPr/>
          </a:p>
        </p:txBody>
      </p:sp>
      <p:sp>
        <p:nvSpPr>
          <p:cNvPr id="324" name="Google Shape;324;p33"/>
          <p:cNvSpPr/>
          <p:nvPr/>
        </p:nvSpPr>
        <p:spPr>
          <a:xfrm rot="-10794419">
            <a:off x="5398025" y="1592503"/>
            <a:ext cx="184800" cy="411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txBox="1"/>
          <p:nvPr/>
        </p:nvSpPr>
        <p:spPr>
          <a:xfrm>
            <a:off x="5040150" y="999300"/>
            <a:ext cx="3428100" cy="58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Multiple columns for each</a:t>
            </a:r>
            <a:endParaRPr/>
          </a:p>
          <a:p>
            <a:pPr indent="0" lvl="0" marL="0" rtl="0" algn="l">
              <a:spcBef>
                <a:spcPts val="0"/>
              </a:spcBef>
              <a:spcAft>
                <a:spcPts val="0"/>
              </a:spcAft>
              <a:buNone/>
            </a:pPr>
            <a:r>
              <a:rPr lang="en"/>
              <a:t>E.g. Major1, Major2, Minor1, Minor2...</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4"/>
          <p:cNvSpPr txBox="1"/>
          <p:nvPr>
            <p:ph type="title"/>
          </p:nvPr>
        </p:nvSpPr>
        <p:spPr>
          <a:xfrm>
            <a:off x="311700" y="521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Neighborhood Methods</a:t>
            </a:r>
            <a:endParaRPr>
              <a:solidFill>
                <a:srgbClr val="1C4587"/>
              </a:solidFill>
              <a:latin typeface="Times New Roman"/>
              <a:ea typeface="Times New Roman"/>
              <a:cs typeface="Times New Roman"/>
              <a:sym typeface="Times New Roman"/>
            </a:endParaRPr>
          </a:p>
        </p:txBody>
      </p:sp>
      <p:grpSp>
        <p:nvGrpSpPr>
          <p:cNvPr id="331" name="Google Shape;331;p34"/>
          <p:cNvGrpSpPr/>
          <p:nvPr/>
        </p:nvGrpSpPr>
        <p:grpSpPr>
          <a:xfrm>
            <a:off x="0" y="0"/>
            <a:ext cx="9144000" cy="585300"/>
            <a:chOff x="0" y="0"/>
            <a:chExt cx="9144000" cy="585300"/>
          </a:xfrm>
        </p:grpSpPr>
        <p:sp>
          <p:nvSpPr>
            <p:cNvPr id="332" name="Google Shape;332;p34"/>
            <p:cNvSpPr/>
            <p:nvPr/>
          </p:nvSpPr>
          <p:spPr>
            <a:xfrm>
              <a:off x="0" y="0"/>
              <a:ext cx="9144000" cy="585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34"/>
            <p:cNvPicPr preferRelativeResize="0"/>
            <p:nvPr/>
          </p:nvPicPr>
          <p:blipFill>
            <a:blip r:embed="rId3">
              <a:alphaModFix/>
            </a:blip>
            <a:stretch>
              <a:fillRect/>
            </a:stretch>
          </p:blipFill>
          <p:spPr>
            <a:xfrm>
              <a:off x="8093800" y="73650"/>
              <a:ext cx="973901" cy="426075"/>
            </a:xfrm>
            <a:prstGeom prst="rect">
              <a:avLst/>
            </a:prstGeom>
            <a:noFill/>
            <a:ln>
              <a:noFill/>
            </a:ln>
          </p:spPr>
        </p:pic>
      </p:grpSp>
      <p:grpSp>
        <p:nvGrpSpPr>
          <p:cNvPr id="334" name="Google Shape;334;p34"/>
          <p:cNvGrpSpPr/>
          <p:nvPr/>
        </p:nvGrpSpPr>
        <p:grpSpPr>
          <a:xfrm>
            <a:off x="0" y="4839100"/>
            <a:ext cx="9159475" cy="304200"/>
            <a:chOff x="0" y="4839100"/>
            <a:chExt cx="9159475" cy="304200"/>
          </a:xfrm>
        </p:grpSpPr>
        <p:sp>
          <p:nvSpPr>
            <p:cNvPr id="335" name="Google Shape;335;p34"/>
            <p:cNvSpPr/>
            <p:nvPr/>
          </p:nvSpPr>
          <p:spPr>
            <a:xfrm>
              <a:off x="0" y="4839100"/>
              <a:ext cx="9144000" cy="30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4"/>
            <p:cNvSpPr txBox="1"/>
            <p:nvPr/>
          </p:nvSpPr>
          <p:spPr>
            <a:xfrm>
              <a:off x="6997375" y="4846675"/>
              <a:ext cx="2162100" cy="24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1C4587"/>
                  </a:solidFill>
                  <a:latin typeface="Times New Roman"/>
                  <a:ea typeface="Times New Roman"/>
                  <a:cs typeface="Times New Roman"/>
                  <a:sym typeface="Times New Roman"/>
                </a:rPr>
                <a:t>Duke Registrar Recommender</a:t>
              </a:r>
              <a:endParaRPr sz="1100">
                <a:solidFill>
                  <a:srgbClr val="1C4587"/>
                </a:solidFill>
                <a:latin typeface="Times New Roman"/>
                <a:ea typeface="Times New Roman"/>
                <a:cs typeface="Times New Roman"/>
                <a:sym typeface="Times New Roman"/>
              </a:endParaRPr>
            </a:p>
          </p:txBody>
        </p:sp>
      </p:grpSp>
      <p:pic>
        <p:nvPicPr>
          <p:cNvPr id="337" name="Google Shape;337;p34"/>
          <p:cNvPicPr preferRelativeResize="0"/>
          <p:nvPr/>
        </p:nvPicPr>
        <p:blipFill rotWithShape="1">
          <a:blip r:embed="rId4">
            <a:alphaModFix/>
          </a:blip>
          <a:srcRect b="17307" l="0" r="0" t="0"/>
          <a:stretch/>
        </p:blipFill>
        <p:spPr>
          <a:xfrm>
            <a:off x="696275" y="2037375"/>
            <a:ext cx="7766925" cy="2675125"/>
          </a:xfrm>
          <a:prstGeom prst="rect">
            <a:avLst/>
          </a:prstGeom>
          <a:noFill/>
          <a:ln>
            <a:noFill/>
          </a:ln>
        </p:spPr>
      </p:pic>
      <p:pic>
        <p:nvPicPr>
          <p:cNvPr id="338" name="Google Shape;338;p34"/>
          <p:cNvPicPr preferRelativeResize="0"/>
          <p:nvPr/>
        </p:nvPicPr>
        <p:blipFill>
          <a:blip r:embed="rId5">
            <a:alphaModFix/>
          </a:blip>
          <a:stretch>
            <a:fillRect/>
          </a:stretch>
        </p:blipFill>
        <p:spPr>
          <a:xfrm>
            <a:off x="2910612" y="1093918"/>
            <a:ext cx="4832575" cy="881082"/>
          </a:xfrm>
          <a:prstGeom prst="rect">
            <a:avLst/>
          </a:prstGeom>
          <a:noFill/>
          <a:ln>
            <a:noFill/>
          </a:ln>
        </p:spPr>
      </p:pic>
      <p:pic>
        <p:nvPicPr>
          <p:cNvPr id="339" name="Google Shape;339;p34"/>
          <p:cNvPicPr preferRelativeResize="0"/>
          <p:nvPr/>
        </p:nvPicPr>
        <p:blipFill>
          <a:blip r:embed="rId6">
            <a:alphaModFix/>
          </a:blip>
          <a:stretch>
            <a:fillRect/>
          </a:stretch>
        </p:blipFill>
        <p:spPr>
          <a:xfrm>
            <a:off x="696275" y="1389700"/>
            <a:ext cx="2102551" cy="585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5"/>
          <p:cNvSpPr txBox="1"/>
          <p:nvPr>
            <p:ph type="title"/>
          </p:nvPr>
        </p:nvSpPr>
        <p:spPr>
          <a:xfrm>
            <a:off x="311700" y="521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SVD</a:t>
            </a:r>
            <a:endParaRPr>
              <a:solidFill>
                <a:srgbClr val="1C4587"/>
              </a:solidFill>
              <a:latin typeface="Times New Roman"/>
              <a:ea typeface="Times New Roman"/>
              <a:cs typeface="Times New Roman"/>
              <a:sym typeface="Times New Roman"/>
            </a:endParaRPr>
          </a:p>
        </p:txBody>
      </p:sp>
      <p:sp>
        <p:nvSpPr>
          <p:cNvPr id="345" name="Google Shape;345;p3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Singular Value Decomposition (SVD)</a:t>
            </a:r>
            <a:endParaRPr sz="1600"/>
          </a:p>
          <a:p>
            <a:pPr indent="0" lvl="0" marL="914400" rtl="0" algn="l">
              <a:spcBef>
                <a:spcPts val="1200"/>
              </a:spcBef>
              <a:spcAft>
                <a:spcPts val="0"/>
              </a:spcAft>
              <a:buNone/>
            </a:pPr>
            <a:r>
              <a:t/>
            </a:r>
            <a:endParaRPr/>
          </a:p>
          <a:p>
            <a:pPr indent="0" lvl="0" marL="914400" rtl="0" algn="l">
              <a:spcBef>
                <a:spcPts val="1200"/>
              </a:spcBef>
              <a:spcAft>
                <a:spcPts val="0"/>
              </a:spcAft>
              <a:buNone/>
            </a:pPr>
            <a:r>
              <a:t/>
            </a:r>
            <a:endParaRPr/>
          </a:p>
          <a:p>
            <a:pPr indent="0" lvl="0" marL="0" rtl="0" algn="l">
              <a:spcBef>
                <a:spcPts val="1200"/>
              </a:spcBef>
              <a:spcAft>
                <a:spcPts val="1200"/>
              </a:spcAft>
              <a:buNone/>
            </a:pPr>
            <a:r>
              <a:t/>
            </a:r>
            <a:endParaRPr/>
          </a:p>
        </p:txBody>
      </p:sp>
      <p:grpSp>
        <p:nvGrpSpPr>
          <p:cNvPr id="346" name="Google Shape;346;p35"/>
          <p:cNvGrpSpPr/>
          <p:nvPr/>
        </p:nvGrpSpPr>
        <p:grpSpPr>
          <a:xfrm>
            <a:off x="0" y="0"/>
            <a:ext cx="9144000" cy="585300"/>
            <a:chOff x="0" y="0"/>
            <a:chExt cx="9144000" cy="585300"/>
          </a:xfrm>
        </p:grpSpPr>
        <p:sp>
          <p:nvSpPr>
            <p:cNvPr id="347" name="Google Shape;347;p35"/>
            <p:cNvSpPr/>
            <p:nvPr/>
          </p:nvSpPr>
          <p:spPr>
            <a:xfrm>
              <a:off x="0" y="0"/>
              <a:ext cx="9144000" cy="585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8" name="Google Shape;348;p35"/>
            <p:cNvPicPr preferRelativeResize="0"/>
            <p:nvPr/>
          </p:nvPicPr>
          <p:blipFill>
            <a:blip r:embed="rId3">
              <a:alphaModFix/>
            </a:blip>
            <a:stretch>
              <a:fillRect/>
            </a:stretch>
          </p:blipFill>
          <p:spPr>
            <a:xfrm>
              <a:off x="8093800" y="73650"/>
              <a:ext cx="973901" cy="426075"/>
            </a:xfrm>
            <a:prstGeom prst="rect">
              <a:avLst/>
            </a:prstGeom>
            <a:noFill/>
            <a:ln>
              <a:noFill/>
            </a:ln>
          </p:spPr>
        </p:pic>
      </p:grpSp>
      <p:grpSp>
        <p:nvGrpSpPr>
          <p:cNvPr id="349" name="Google Shape;349;p35"/>
          <p:cNvGrpSpPr/>
          <p:nvPr/>
        </p:nvGrpSpPr>
        <p:grpSpPr>
          <a:xfrm>
            <a:off x="0" y="4839100"/>
            <a:ext cx="9159475" cy="304200"/>
            <a:chOff x="0" y="4839100"/>
            <a:chExt cx="9159475" cy="304200"/>
          </a:xfrm>
        </p:grpSpPr>
        <p:sp>
          <p:nvSpPr>
            <p:cNvPr id="350" name="Google Shape;350;p35"/>
            <p:cNvSpPr/>
            <p:nvPr/>
          </p:nvSpPr>
          <p:spPr>
            <a:xfrm>
              <a:off x="0" y="4839100"/>
              <a:ext cx="9144000" cy="30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5"/>
            <p:cNvSpPr txBox="1"/>
            <p:nvPr/>
          </p:nvSpPr>
          <p:spPr>
            <a:xfrm>
              <a:off x="6997375" y="4846675"/>
              <a:ext cx="2162100" cy="24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1C4587"/>
                  </a:solidFill>
                  <a:latin typeface="Times New Roman"/>
                  <a:ea typeface="Times New Roman"/>
                  <a:cs typeface="Times New Roman"/>
                  <a:sym typeface="Times New Roman"/>
                </a:rPr>
                <a:t>Duke Registrar Recommender</a:t>
              </a:r>
              <a:endParaRPr sz="1100">
                <a:solidFill>
                  <a:srgbClr val="1C4587"/>
                </a:solidFill>
                <a:latin typeface="Times New Roman"/>
                <a:ea typeface="Times New Roman"/>
                <a:cs typeface="Times New Roman"/>
                <a:sym typeface="Times New Roman"/>
              </a:endParaRPr>
            </a:p>
          </p:txBody>
        </p:sp>
      </p:grpSp>
      <p:pic>
        <p:nvPicPr>
          <p:cNvPr id="352" name="Google Shape;352;p35"/>
          <p:cNvPicPr preferRelativeResize="0"/>
          <p:nvPr/>
        </p:nvPicPr>
        <p:blipFill>
          <a:blip r:embed="rId4">
            <a:alphaModFix/>
          </a:blip>
          <a:stretch>
            <a:fillRect/>
          </a:stretch>
        </p:blipFill>
        <p:spPr>
          <a:xfrm>
            <a:off x="524650" y="1835625"/>
            <a:ext cx="3574001" cy="1567150"/>
          </a:xfrm>
          <a:prstGeom prst="rect">
            <a:avLst/>
          </a:prstGeom>
          <a:noFill/>
          <a:ln>
            <a:noFill/>
          </a:ln>
        </p:spPr>
      </p:pic>
      <p:sp>
        <p:nvSpPr>
          <p:cNvPr id="353" name="Google Shape;353;p35"/>
          <p:cNvSpPr txBox="1"/>
          <p:nvPr>
            <p:ph idx="2" type="body"/>
          </p:nvPr>
        </p:nvSpPr>
        <p:spPr>
          <a:xfrm>
            <a:off x="4862500" y="1152475"/>
            <a:ext cx="3999900" cy="471900"/>
          </a:xfrm>
          <a:prstGeom prst="rect">
            <a:avLst/>
          </a:prstGeom>
        </p:spPr>
        <p:txBody>
          <a:bodyPr anchorCtr="0" anchor="t" bIns="91425" lIns="91425" spcFirstLastPara="1" rIns="91425" wrap="square" tIns="91425">
            <a:normAutofit fontScale="32500" lnSpcReduction="20000"/>
          </a:bodyPr>
          <a:lstStyle/>
          <a:p>
            <a:pPr indent="-257492" lvl="0" marL="457200" rtl="0" algn="l">
              <a:spcBef>
                <a:spcPts val="0"/>
              </a:spcBef>
              <a:spcAft>
                <a:spcPts val="0"/>
              </a:spcAft>
              <a:buSzPct val="100000"/>
              <a:buChar char="●"/>
            </a:pPr>
            <a:r>
              <a:rPr lang="en"/>
              <a:t>Creating training and testing datasets</a:t>
            </a:r>
            <a:endParaRPr/>
          </a:p>
          <a:p>
            <a:pPr indent="0" lvl="0" marL="0" rtl="0" algn="l">
              <a:spcBef>
                <a:spcPts val="1200"/>
              </a:spcBef>
              <a:spcAft>
                <a:spcPts val="1200"/>
              </a:spcAft>
              <a:buNone/>
            </a:pPr>
            <a:r>
              <a:t/>
            </a:r>
            <a:endParaRPr/>
          </a:p>
        </p:txBody>
      </p:sp>
      <p:grpSp>
        <p:nvGrpSpPr>
          <p:cNvPr id="354" name="Google Shape;354;p35"/>
          <p:cNvGrpSpPr/>
          <p:nvPr/>
        </p:nvGrpSpPr>
        <p:grpSpPr>
          <a:xfrm>
            <a:off x="4920925" y="1984375"/>
            <a:ext cx="3895333" cy="1402600"/>
            <a:chOff x="4768525" y="2289175"/>
            <a:chExt cx="3895333" cy="1402600"/>
          </a:xfrm>
        </p:grpSpPr>
        <p:grpSp>
          <p:nvGrpSpPr>
            <p:cNvPr id="355" name="Google Shape;355;p35"/>
            <p:cNvGrpSpPr/>
            <p:nvPr/>
          </p:nvGrpSpPr>
          <p:grpSpPr>
            <a:xfrm>
              <a:off x="5933075" y="2289175"/>
              <a:ext cx="413700" cy="1143000"/>
              <a:chOff x="5474375" y="1654350"/>
              <a:chExt cx="413700" cy="1143000"/>
            </a:xfrm>
          </p:grpSpPr>
          <p:sp>
            <p:nvSpPr>
              <p:cNvPr id="356" name="Google Shape;356;p35"/>
              <p:cNvSpPr/>
              <p:nvPr/>
            </p:nvSpPr>
            <p:spPr>
              <a:xfrm>
                <a:off x="5474375" y="1654350"/>
                <a:ext cx="413700" cy="917400"/>
              </a:xfrm>
              <a:prstGeom prst="rect">
                <a:avLst/>
              </a:prstGeom>
              <a:solidFill>
                <a:srgbClr val="6D9EEB"/>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5"/>
              <p:cNvSpPr/>
              <p:nvPr/>
            </p:nvSpPr>
            <p:spPr>
              <a:xfrm>
                <a:off x="5474375" y="2571750"/>
                <a:ext cx="413700" cy="225600"/>
              </a:xfrm>
              <a:prstGeom prst="rect">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35"/>
            <p:cNvSpPr txBox="1"/>
            <p:nvPr/>
          </p:nvSpPr>
          <p:spPr>
            <a:xfrm>
              <a:off x="4768525" y="2624425"/>
              <a:ext cx="1210800" cy="36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Train students</a:t>
              </a:r>
              <a:endParaRPr sz="1200"/>
            </a:p>
          </p:txBody>
        </p:sp>
        <p:sp>
          <p:nvSpPr>
            <p:cNvPr id="359" name="Google Shape;359;p35"/>
            <p:cNvSpPr txBox="1"/>
            <p:nvPr/>
          </p:nvSpPr>
          <p:spPr>
            <a:xfrm>
              <a:off x="4873786" y="3122732"/>
              <a:ext cx="1120500" cy="36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Test students</a:t>
              </a:r>
              <a:endParaRPr sz="1200"/>
            </a:p>
          </p:txBody>
        </p:sp>
        <p:sp>
          <p:nvSpPr>
            <p:cNvPr id="360" name="Google Shape;360;p35"/>
            <p:cNvSpPr/>
            <p:nvPr/>
          </p:nvSpPr>
          <p:spPr>
            <a:xfrm>
              <a:off x="6451925" y="2669500"/>
              <a:ext cx="228600" cy="165300"/>
            </a:xfrm>
            <a:prstGeom prst="rightArrow">
              <a:avLst>
                <a:gd fmla="val 50000" name="adj1"/>
                <a:gd fmla="val 50000" name="adj2"/>
              </a:avLst>
            </a:prstGeom>
            <a:solidFill>
              <a:srgbClr val="6D9EEB"/>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5"/>
            <p:cNvSpPr/>
            <p:nvPr/>
          </p:nvSpPr>
          <p:spPr>
            <a:xfrm rot="-1452183">
              <a:off x="6403868" y="3149013"/>
              <a:ext cx="253920" cy="165432"/>
            </a:xfrm>
            <a:prstGeom prst="rightArrow">
              <a:avLst>
                <a:gd fmla="val 50000" name="adj1"/>
                <a:gd fmla="val 50000" name="adj2"/>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5"/>
            <p:cNvSpPr/>
            <p:nvPr/>
          </p:nvSpPr>
          <p:spPr>
            <a:xfrm rot="1546664">
              <a:off x="6397395" y="3349556"/>
              <a:ext cx="253862" cy="165574"/>
            </a:xfrm>
            <a:prstGeom prst="rightArrow">
              <a:avLst>
                <a:gd fmla="val 50000" name="adj1"/>
                <a:gd fmla="val 50000" name="adj2"/>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5"/>
            <p:cNvSpPr txBox="1"/>
            <p:nvPr/>
          </p:nvSpPr>
          <p:spPr>
            <a:xfrm>
              <a:off x="6619032" y="2600050"/>
              <a:ext cx="549000" cy="30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4 yrs</a:t>
              </a:r>
              <a:endParaRPr sz="1200"/>
            </a:p>
          </p:txBody>
        </p:sp>
        <p:sp>
          <p:nvSpPr>
            <p:cNvPr id="364" name="Google Shape;364;p35"/>
            <p:cNvSpPr txBox="1"/>
            <p:nvPr/>
          </p:nvSpPr>
          <p:spPr>
            <a:xfrm>
              <a:off x="6609725" y="2998400"/>
              <a:ext cx="1022700" cy="30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Yrs 1 and 2</a:t>
              </a:r>
              <a:endParaRPr sz="1200"/>
            </a:p>
          </p:txBody>
        </p:sp>
        <p:sp>
          <p:nvSpPr>
            <p:cNvPr id="365" name="Google Shape;365;p35"/>
            <p:cNvSpPr txBox="1"/>
            <p:nvPr/>
          </p:nvSpPr>
          <p:spPr>
            <a:xfrm>
              <a:off x="6609725" y="3359225"/>
              <a:ext cx="1022700" cy="30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Yrs 3 and 4</a:t>
              </a:r>
              <a:endParaRPr sz="1200"/>
            </a:p>
          </p:txBody>
        </p:sp>
        <p:sp>
          <p:nvSpPr>
            <p:cNvPr id="366" name="Google Shape;366;p35"/>
            <p:cNvSpPr/>
            <p:nvPr/>
          </p:nvSpPr>
          <p:spPr>
            <a:xfrm>
              <a:off x="7121200" y="2669500"/>
              <a:ext cx="818700" cy="165300"/>
            </a:xfrm>
            <a:prstGeom prst="rightArrow">
              <a:avLst>
                <a:gd fmla="val 50000" name="adj1"/>
                <a:gd fmla="val 50000" name="adj2"/>
              </a:avLst>
            </a:prstGeom>
            <a:solidFill>
              <a:srgbClr val="6D9EEB"/>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5"/>
            <p:cNvSpPr/>
            <p:nvPr/>
          </p:nvSpPr>
          <p:spPr>
            <a:xfrm rot="-1725025">
              <a:off x="7512207" y="2956621"/>
              <a:ext cx="548862" cy="165276"/>
            </a:xfrm>
            <a:prstGeom prst="rightArrow">
              <a:avLst>
                <a:gd fmla="val 50000" name="adj1"/>
                <a:gd fmla="val 50000" name="adj2"/>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5"/>
            <p:cNvSpPr txBox="1"/>
            <p:nvPr/>
          </p:nvSpPr>
          <p:spPr>
            <a:xfrm>
              <a:off x="7914600" y="2503400"/>
              <a:ext cx="723600" cy="36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Train Dataset</a:t>
              </a:r>
              <a:endParaRPr sz="1200"/>
            </a:p>
          </p:txBody>
        </p:sp>
        <p:sp>
          <p:nvSpPr>
            <p:cNvPr id="369" name="Google Shape;369;p35"/>
            <p:cNvSpPr/>
            <p:nvPr/>
          </p:nvSpPr>
          <p:spPr>
            <a:xfrm>
              <a:off x="7558075" y="3428675"/>
              <a:ext cx="413700" cy="165300"/>
            </a:xfrm>
            <a:prstGeom prst="rightArrow">
              <a:avLst>
                <a:gd fmla="val 50000" name="adj1"/>
                <a:gd fmla="val 50000" name="adj2"/>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txBox="1"/>
            <p:nvPr/>
          </p:nvSpPr>
          <p:spPr>
            <a:xfrm>
              <a:off x="7940258" y="3330875"/>
              <a:ext cx="723600" cy="36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Test Dataset</a:t>
              </a:r>
              <a:endParaRPr sz="1200"/>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LightFM</a:t>
            </a:r>
            <a:endParaRPr/>
          </a:p>
        </p:txBody>
      </p:sp>
      <p:sp>
        <p:nvSpPr>
          <p:cNvPr id="376" name="Google Shape;37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User feature: </a:t>
            </a:r>
            <a:endParaRPr/>
          </a:p>
          <a:p>
            <a:pPr indent="-317500" lvl="1" marL="914400" rtl="0" algn="l">
              <a:spcBef>
                <a:spcPts val="0"/>
              </a:spcBef>
              <a:spcAft>
                <a:spcPts val="0"/>
              </a:spcAft>
              <a:buSzPts val="1400"/>
              <a:buChar char="○"/>
            </a:pPr>
            <a:r>
              <a:rPr lang="en"/>
              <a:t>major, minor</a:t>
            </a:r>
            <a:endParaRPr/>
          </a:p>
          <a:p>
            <a:pPr indent="-342900" lvl="0" marL="457200" rtl="0" algn="l">
              <a:spcBef>
                <a:spcPts val="0"/>
              </a:spcBef>
              <a:spcAft>
                <a:spcPts val="0"/>
              </a:spcAft>
              <a:buSzPts val="1800"/>
              <a:buChar char="●"/>
            </a:pPr>
            <a:r>
              <a:rPr lang="en"/>
              <a:t>Item feature: </a:t>
            </a:r>
            <a:endParaRPr/>
          </a:p>
          <a:p>
            <a:pPr indent="-317500" lvl="1" marL="914400" rtl="0" algn="l">
              <a:spcBef>
                <a:spcPts val="0"/>
              </a:spcBef>
              <a:spcAft>
                <a:spcPts val="0"/>
              </a:spcAft>
              <a:buSzPts val="1400"/>
              <a:buChar char="○"/>
            </a:pPr>
            <a:r>
              <a:rPr lang="en"/>
              <a:t>subject, </a:t>
            </a:r>
            <a:r>
              <a:rPr b="1" lang="en"/>
              <a:t>class_year</a:t>
            </a:r>
            <a:r>
              <a:rPr lang="en"/>
              <a:t> (both multi-hot representation)</a:t>
            </a:r>
            <a:endParaRPr/>
          </a:p>
          <a:p>
            <a:pPr indent="-342900" lvl="0" marL="457200" rtl="0" algn="l">
              <a:spcBef>
                <a:spcPts val="0"/>
              </a:spcBef>
              <a:spcAft>
                <a:spcPts val="0"/>
              </a:spcAft>
              <a:buSzPts val="1800"/>
              <a:buChar char="●"/>
            </a:pPr>
            <a:r>
              <a:rPr lang="en"/>
              <a:t>Each feature encoded </a:t>
            </a:r>
            <a:br>
              <a:rPr lang="en"/>
            </a:br>
            <a:r>
              <a:rPr lang="en"/>
              <a:t>as latent vectors of specified size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77" name="Google Shape;377;p36"/>
          <p:cNvPicPr preferRelativeResize="0"/>
          <p:nvPr/>
        </p:nvPicPr>
        <p:blipFill rotWithShape="1">
          <a:blip r:embed="rId3">
            <a:alphaModFix/>
          </a:blip>
          <a:srcRect b="0" l="0" r="15225" t="0"/>
          <a:stretch/>
        </p:blipFill>
        <p:spPr>
          <a:xfrm>
            <a:off x="4719826" y="0"/>
            <a:ext cx="4424175"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7"/>
          <p:cNvSpPr txBox="1"/>
          <p:nvPr>
            <p:ph type="title"/>
          </p:nvPr>
        </p:nvSpPr>
        <p:spPr>
          <a:xfrm>
            <a:off x="311700" y="521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Challenges</a:t>
            </a:r>
            <a:endParaRPr>
              <a:solidFill>
                <a:srgbClr val="1C4587"/>
              </a:solidFill>
              <a:latin typeface="Times New Roman"/>
              <a:ea typeface="Times New Roman"/>
              <a:cs typeface="Times New Roman"/>
              <a:sym typeface="Times New Roman"/>
            </a:endParaRPr>
          </a:p>
        </p:txBody>
      </p:sp>
      <p:sp>
        <p:nvSpPr>
          <p:cNvPr id="383" name="Google Shape;383;p37"/>
          <p:cNvSpPr txBox="1"/>
          <p:nvPr>
            <p:ph idx="1" type="body"/>
          </p:nvPr>
        </p:nvSpPr>
        <p:spPr>
          <a:xfrm>
            <a:off x="319450" y="1200276"/>
            <a:ext cx="8520600" cy="3781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 information on:</a:t>
            </a:r>
            <a:endParaRPr/>
          </a:p>
          <a:p>
            <a:pPr indent="-317500" lvl="1" marL="914400" rtl="0" algn="l">
              <a:spcBef>
                <a:spcPts val="0"/>
              </a:spcBef>
              <a:spcAft>
                <a:spcPts val="0"/>
              </a:spcAft>
              <a:buSzPts val="1400"/>
              <a:buChar char="○"/>
            </a:pPr>
            <a:r>
              <a:rPr lang="en"/>
              <a:t>Graduation/Major requirements</a:t>
            </a:r>
            <a:endParaRPr/>
          </a:p>
          <a:p>
            <a:pPr indent="-317500" lvl="1" marL="914400" rtl="0" algn="l">
              <a:spcBef>
                <a:spcPts val="0"/>
              </a:spcBef>
              <a:spcAft>
                <a:spcPts val="0"/>
              </a:spcAft>
              <a:buSzPts val="1400"/>
              <a:buChar char="○"/>
            </a:pPr>
            <a:r>
              <a:rPr lang="en"/>
              <a:t>Course: prerequisites, availability, ratings, professors</a:t>
            </a:r>
            <a:endParaRPr/>
          </a:p>
          <a:p>
            <a:pPr indent="-317500" lvl="1" marL="914400" rtl="0" algn="l">
              <a:spcBef>
                <a:spcPts val="0"/>
              </a:spcBef>
              <a:spcAft>
                <a:spcPts val="0"/>
              </a:spcAft>
              <a:buSzPts val="1400"/>
              <a:buChar char="○"/>
            </a:pPr>
            <a:r>
              <a:rPr lang="en"/>
              <a:t>Success metric: career interests</a:t>
            </a:r>
            <a:endParaRPr/>
          </a:p>
          <a:p>
            <a:pPr indent="-342900" lvl="0" marL="457200" rtl="0" algn="l">
              <a:spcBef>
                <a:spcPts val="1000"/>
              </a:spcBef>
              <a:spcAft>
                <a:spcPts val="0"/>
              </a:spcAft>
              <a:buSzPts val="1800"/>
              <a:buChar char="●"/>
            </a:pPr>
            <a:r>
              <a:rPr lang="en"/>
              <a:t>Noise: </a:t>
            </a:r>
            <a:endParaRPr/>
          </a:p>
          <a:p>
            <a:pPr indent="-317500" lvl="1" marL="914400" rtl="0" algn="l">
              <a:spcBef>
                <a:spcPts val="1000"/>
              </a:spcBef>
              <a:spcAft>
                <a:spcPts val="0"/>
              </a:spcAft>
              <a:buSzPts val="1400"/>
              <a:buChar char="○"/>
            </a:pPr>
            <a:r>
              <a:rPr lang="en"/>
              <a:t>Students don’t have to declare until beginning of junior year</a:t>
            </a:r>
            <a:endParaRPr/>
          </a:p>
          <a:p>
            <a:pPr indent="-317500" lvl="1" marL="914400" rtl="0" algn="l">
              <a:spcBef>
                <a:spcPts val="1000"/>
              </a:spcBef>
              <a:spcAft>
                <a:spcPts val="0"/>
              </a:spcAft>
              <a:buSzPts val="1400"/>
              <a:buChar char="○"/>
            </a:pPr>
            <a:r>
              <a:rPr lang="en"/>
              <a:t>Major switching during the process</a:t>
            </a:r>
            <a:endParaRPr/>
          </a:p>
          <a:p>
            <a:pPr indent="-342900" lvl="0" marL="457200" rtl="0" algn="l">
              <a:spcBef>
                <a:spcPts val="1000"/>
              </a:spcBef>
              <a:spcAft>
                <a:spcPts val="0"/>
              </a:spcAft>
              <a:buSzPts val="1800"/>
              <a:buChar char="●"/>
            </a:pPr>
            <a:r>
              <a:rPr lang="en"/>
              <a:t>Time: course order matters</a:t>
            </a:r>
            <a:endParaRPr/>
          </a:p>
          <a:p>
            <a:pPr indent="-342900" lvl="0" marL="457200" rtl="0" algn="l">
              <a:spcBef>
                <a:spcPts val="1000"/>
              </a:spcBef>
              <a:spcAft>
                <a:spcPts val="0"/>
              </a:spcAft>
              <a:buSzPts val="1800"/>
              <a:buChar char="●"/>
            </a:pPr>
            <a:r>
              <a:rPr lang="en"/>
              <a:t>Separated two time frames: No explicit linkage</a:t>
            </a:r>
            <a:endParaRPr/>
          </a:p>
        </p:txBody>
      </p:sp>
      <p:grpSp>
        <p:nvGrpSpPr>
          <p:cNvPr id="384" name="Google Shape;384;p37"/>
          <p:cNvGrpSpPr/>
          <p:nvPr/>
        </p:nvGrpSpPr>
        <p:grpSpPr>
          <a:xfrm>
            <a:off x="0" y="0"/>
            <a:ext cx="9144000" cy="585300"/>
            <a:chOff x="0" y="0"/>
            <a:chExt cx="9144000" cy="585300"/>
          </a:xfrm>
        </p:grpSpPr>
        <p:sp>
          <p:nvSpPr>
            <p:cNvPr id="385" name="Google Shape;385;p37"/>
            <p:cNvSpPr/>
            <p:nvPr/>
          </p:nvSpPr>
          <p:spPr>
            <a:xfrm>
              <a:off x="0" y="0"/>
              <a:ext cx="9144000" cy="585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6" name="Google Shape;386;p37"/>
            <p:cNvPicPr preferRelativeResize="0"/>
            <p:nvPr/>
          </p:nvPicPr>
          <p:blipFill>
            <a:blip r:embed="rId3">
              <a:alphaModFix/>
            </a:blip>
            <a:stretch>
              <a:fillRect/>
            </a:stretch>
          </p:blipFill>
          <p:spPr>
            <a:xfrm>
              <a:off x="8093800" y="73650"/>
              <a:ext cx="973901" cy="426075"/>
            </a:xfrm>
            <a:prstGeom prst="rect">
              <a:avLst/>
            </a:prstGeom>
            <a:noFill/>
            <a:ln>
              <a:noFill/>
            </a:ln>
          </p:spPr>
        </p:pic>
      </p:grpSp>
      <p:grpSp>
        <p:nvGrpSpPr>
          <p:cNvPr id="387" name="Google Shape;387;p37"/>
          <p:cNvGrpSpPr/>
          <p:nvPr/>
        </p:nvGrpSpPr>
        <p:grpSpPr>
          <a:xfrm>
            <a:off x="0" y="4839100"/>
            <a:ext cx="9159475" cy="304200"/>
            <a:chOff x="0" y="4839100"/>
            <a:chExt cx="9159475" cy="304200"/>
          </a:xfrm>
        </p:grpSpPr>
        <p:sp>
          <p:nvSpPr>
            <p:cNvPr id="388" name="Google Shape;388;p37"/>
            <p:cNvSpPr/>
            <p:nvPr/>
          </p:nvSpPr>
          <p:spPr>
            <a:xfrm>
              <a:off x="0" y="4839100"/>
              <a:ext cx="9144000" cy="30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7"/>
            <p:cNvSpPr txBox="1"/>
            <p:nvPr/>
          </p:nvSpPr>
          <p:spPr>
            <a:xfrm>
              <a:off x="6997375" y="4846675"/>
              <a:ext cx="2162100" cy="24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1C4587"/>
                  </a:solidFill>
                  <a:latin typeface="Times New Roman"/>
                  <a:ea typeface="Times New Roman"/>
                  <a:cs typeface="Times New Roman"/>
                  <a:sym typeface="Times New Roman"/>
                </a:rPr>
                <a:t>Duke Registrar Recommender</a:t>
              </a:r>
              <a:endParaRPr sz="1100">
                <a:solidFill>
                  <a:srgbClr val="1C4587"/>
                </a:solidFill>
                <a:latin typeface="Times New Roman"/>
                <a:ea typeface="Times New Roman"/>
                <a:cs typeface="Times New Roman"/>
                <a:sym typeface="Times New Roman"/>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Two Primary Goals</a:t>
            </a:r>
            <a:endParaRPr>
              <a:solidFill>
                <a:srgbClr val="1C4587"/>
              </a:solidFill>
              <a:latin typeface="Times New Roman"/>
              <a:ea typeface="Times New Roman"/>
              <a:cs typeface="Times New Roman"/>
              <a:sym typeface="Times New Roman"/>
            </a:endParaRPr>
          </a:p>
        </p:txBody>
      </p:sp>
      <p:grpSp>
        <p:nvGrpSpPr>
          <p:cNvPr id="81" name="Google Shape;81;p15"/>
          <p:cNvGrpSpPr/>
          <p:nvPr/>
        </p:nvGrpSpPr>
        <p:grpSpPr>
          <a:xfrm>
            <a:off x="0" y="0"/>
            <a:ext cx="9144000" cy="585300"/>
            <a:chOff x="0" y="0"/>
            <a:chExt cx="9144000" cy="585300"/>
          </a:xfrm>
        </p:grpSpPr>
        <p:sp>
          <p:nvSpPr>
            <p:cNvPr id="82" name="Google Shape;82;p15"/>
            <p:cNvSpPr/>
            <p:nvPr/>
          </p:nvSpPr>
          <p:spPr>
            <a:xfrm>
              <a:off x="0" y="0"/>
              <a:ext cx="9144000" cy="585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5"/>
            <p:cNvPicPr preferRelativeResize="0"/>
            <p:nvPr/>
          </p:nvPicPr>
          <p:blipFill>
            <a:blip r:embed="rId3">
              <a:alphaModFix/>
            </a:blip>
            <a:stretch>
              <a:fillRect/>
            </a:stretch>
          </p:blipFill>
          <p:spPr>
            <a:xfrm>
              <a:off x="8093800" y="73650"/>
              <a:ext cx="973901" cy="426075"/>
            </a:xfrm>
            <a:prstGeom prst="rect">
              <a:avLst/>
            </a:prstGeom>
            <a:noFill/>
            <a:ln>
              <a:noFill/>
            </a:ln>
          </p:spPr>
        </p:pic>
      </p:grpSp>
      <p:grpSp>
        <p:nvGrpSpPr>
          <p:cNvPr id="84" name="Google Shape;84;p15"/>
          <p:cNvGrpSpPr/>
          <p:nvPr/>
        </p:nvGrpSpPr>
        <p:grpSpPr>
          <a:xfrm>
            <a:off x="0" y="4839100"/>
            <a:ext cx="9159475" cy="304200"/>
            <a:chOff x="0" y="4839100"/>
            <a:chExt cx="9159475" cy="304200"/>
          </a:xfrm>
        </p:grpSpPr>
        <p:sp>
          <p:nvSpPr>
            <p:cNvPr id="85" name="Google Shape;85;p15"/>
            <p:cNvSpPr/>
            <p:nvPr/>
          </p:nvSpPr>
          <p:spPr>
            <a:xfrm>
              <a:off x="0" y="4839100"/>
              <a:ext cx="9144000" cy="30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txBox="1"/>
            <p:nvPr/>
          </p:nvSpPr>
          <p:spPr>
            <a:xfrm>
              <a:off x="6997375" y="4846675"/>
              <a:ext cx="2162100" cy="24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1C4587"/>
                  </a:solidFill>
                  <a:latin typeface="Times New Roman"/>
                  <a:ea typeface="Times New Roman"/>
                  <a:cs typeface="Times New Roman"/>
                  <a:sym typeface="Times New Roman"/>
                </a:rPr>
                <a:t>Duke Registrar Recommender</a:t>
              </a:r>
              <a:endParaRPr sz="1100">
                <a:solidFill>
                  <a:srgbClr val="1C4587"/>
                </a:solidFill>
                <a:latin typeface="Times New Roman"/>
                <a:ea typeface="Times New Roman"/>
                <a:cs typeface="Times New Roman"/>
                <a:sym typeface="Times New Roman"/>
              </a:endParaRPr>
            </a:p>
          </p:txBody>
        </p:sp>
      </p:grpSp>
      <p:pic>
        <p:nvPicPr>
          <p:cNvPr id="87" name="Google Shape;87;p15"/>
          <p:cNvPicPr preferRelativeResize="0"/>
          <p:nvPr/>
        </p:nvPicPr>
        <p:blipFill>
          <a:blip r:embed="rId4">
            <a:alphaModFix/>
          </a:blip>
          <a:stretch>
            <a:fillRect/>
          </a:stretch>
        </p:blipFill>
        <p:spPr>
          <a:xfrm>
            <a:off x="1591175" y="1486975"/>
            <a:ext cx="2181225" cy="2381250"/>
          </a:xfrm>
          <a:prstGeom prst="rect">
            <a:avLst/>
          </a:prstGeom>
          <a:noFill/>
          <a:ln>
            <a:noFill/>
          </a:ln>
        </p:spPr>
      </p:pic>
      <p:pic>
        <p:nvPicPr>
          <p:cNvPr id="88" name="Google Shape;88;p15"/>
          <p:cNvPicPr preferRelativeResize="0"/>
          <p:nvPr/>
        </p:nvPicPr>
        <p:blipFill>
          <a:blip r:embed="rId5">
            <a:alphaModFix/>
          </a:blip>
          <a:stretch>
            <a:fillRect/>
          </a:stretch>
        </p:blipFill>
        <p:spPr>
          <a:xfrm>
            <a:off x="4908375" y="1494900"/>
            <a:ext cx="2867025" cy="2333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Academic Pathway: Major Selection and Course Planning</a:t>
            </a:r>
            <a:endParaRPr>
              <a:solidFill>
                <a:srgbClr val="1C4587"/>
              </a:solidFill>
              <a:latin typeface="Times New Roman"/>
              <a:ea typeface="Times New Roman"/>
              <a:cs typeface="Times New Roman"/>
              <a:sym typeface="Times New Roman"/>
            </a:endParaRPr>
          </a:p>
        </p:txBody>
      </p:sp>
      <p:grpSp>
        <p:nvGrpSpPr>
          <p:cNvPr id="94" name="Google Shape;94;p16"/>
          <p:cNvGrpSpPr/>
          <p:nvPr/>
        </p:nvGrpSpPr>
        <p:grpSpPr>
          <a:xfrm>
            <a:off x="0" y="0"/>
            <a:ext cx="9144000" cy="585300"/>
            <a:chOff x="0" y="0"/>
            <a:chExt cx="9144000" cy="585300"/>
          </a:xfrm>
        </p:grpSpPr>
        <p:sp>
          <p:nvSpPr>
            <p:cNvPr id="95" name="Google Shape;95;p16"/>
            <p:cNvSpPr/>
            <p:nvPr/>
          </p:nvSpPr>
          <p:spPr>
            <a:xfrm>
              <a:off x="0" y="0"/>
              <a:ext cx="9144000" cy="585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16"/>
            <p:cNvPicPr preferRelativeResize="0"/>
            <p:nvPr/>
          </p:nvPicPr>
          <p:blipFill>
            <a:blip r:embed="rId3">
              <a:alphaModFix/>
            </a:blip>
            <a:stretch>
              <a:fillRect/>
            </a:stretch>
          </p:blipFill>
          <p:spPr>
            <a:xfrm>
              <a:off x="8093800" y="73650"/>
              <a:ext cx="973901" cy="426075"/>
            </a:xfrm>
            <a:prstGeom prst="rect">
              <a:avLst/>
            </a:prstGeom>
            <a:noFill/>
            <a:ln>
              <a:noFill/>
            </a:ln>
          </p:spPr>
        </p:pic>
      </p:grpSp>
      <p:grpSp>
        <p:nvGrpSpPr>
          <p:cNvPr id="97" name="Google Shape;97;p16"/>
          <p:cNvGrpSpPr/>
          <p:nvPr/>
        </p:nvGrpSpPr>
        <p:grpSpPr>
          <a:xfrm>
            <a:off x="0" y="4839100"/>
            <a:ext cx="9159475" cy="304200"/>
            <a:chOff x="0" y="4839100"/>
            <a:chExt cx="9159475" cy="304200"/>
          </a:xfrm>
        </p:grpSpPr>
        <p:sp>
          <p:nvSpPr>
            <p:cNvPr id="98" name="Google Shape;98;p16"/>
            <p:cNvSpPr/>
            <p:nvPr/>
          </p:nvSpPr>
          <p:spPr>
            <a:xfrm>
              <a:off x="0" y="4839100"/>
              <a:ext cx="9144000" cy="30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txBox="1"/>
            <p:nvPr/>
          </p:nvSpPr>
          <p:spPr>
            <a:xfrm>
              <a:off x="6997375" y="4846675"/>
              <a:ext cx="2162100" cy="24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1C4587"/>
                  </a:solidFill>
                  <a:latin typeface="Times New Roman"/>
                  <a:ea typeface="Times New Roman"/>
                  <a:cs typeface="Times New Roman"/>
                  <a:sym typeface="Times New Roman"/>
                </a:rPr>
                <a:t>Duke Registrar Recommender</a:t>
              </a:r>
              <a:endParaRPr sz="1100">
                <a:solidFill>
                  <a:srgbClr val="1C4587"/>
                </a:solidFill>
                <a:latin typeface="Times New Roman"/>
                <a:ea typeface="Times New Roman"/>
                <a:cs typeface="Times New Roman"/>
                <a:sym typeface="Times New Roman"/>
              </a:endParaRPr>
            </a:p>
          </p:txBody>
        </p:sp>
      </p:grpSp>
      <p:sp>
        <p:nvSpPr>
          <p:cNvPr id="100" name="Google Shape;100;p16"/>
          <p:cNvSpPr txBox="1"/>
          <p:nvPr>
            <p:ph idx="1" type="body"/>
          </p:nvPr>
        </p:nvSpPr>
        <p:spPr>
          <a:xfrm>
            <a:off x="311700" y="1227225"/>
            <a:ext cx="8520600" cy="334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000"/>
          </a:p>
          <a:p>
            <a:pPr indent="0" lvl="0" marL="0" rtl="0" algn="l">
              <a:lnSpc>
                <a:spcPct val="150000"/>
              </a:lnSpc>
              <a:spcBef>
                <a:spcPts val="1000"/>
              </a:spcBef>
              <a:spcAft>
                <a:spcPts val="0"/>
              </a:spcAft>
              <a:buClr>
                <a:schemeClr val="dk1"/>
              </a:buClr>
              <a:buSzPts val="1100"/>
              <a:buFont typeface="Arial"/>
              <a:buNone/>
            </a:pPr>
            <a:r>
              <a:rPr lang="en" sz="2000"/>
              <a:t>If a student plans to take one class or a set of classes, </a:t>
            </a:r>
            <a:endParaRPr sz="2000"/>
          </a:p>
          <a:p>
            <a:pPr indent="-355600" lvl="0" marL="457200" rtl="0" algn="l">
              <a:lnSpc>
                <a:spcPct val="150000"/>
              </a:lnSpc>
              <a:spcBef>
                <a:spcPts val="1000"/>
              </a:spcBef>
              <a:spcAft>
                <a:spcPts val="0"/>
              </a:spcAft>
              <a:buSzPts val="2000"/>
              <a:buChar char="●"/>
            </a:pPr>
            <a:r>
              <a:rPr lang="en" sz="2000"/>
              <a:t>What </a:t>
            </a:r>
            <a:r>
              <a:rPr b="1" lang="en" sz="2000">
                <a:solidFill>
                  <a:srgbClr val="1C4587"/>
                </a:solidFill>
              </a:rPr>
              <a:t>major</a:t>
            </a:r>
            <a:r>
              <a:rPr lang="en" sz="2000"/>
              <a:t> are they likely to graduate with?</a:t>
            </a:r>
            <a:endParaRPr sz="2000"/>
          </a:p>
          <a:p>
            <a:pPr indent="-355600" lvl="0" marL="457200" rtl="0" algn="l">
              <a:lnSpc>
                <a:spcPct val="150000"/>
              </a:lnSpc>
              <a:spcBef>
                <a:spcPts val="0"/>
              </a:spcBef>
              <a:spcAft>
                <a:spcPts val="0"/>
              </a:spcAft>
              <a:buSzPts val="2000"/>
              <a:buChar char="●"/>
            </a:pPr>
            <a:r>
              <a:rPr lang="en" sz="2000"/>
              <a:t>What </a:t>
            </a:r>
            <a:r>
              <a:rPr b="1" lang="en" sz="2000">
                <a:solidFill>
                  <a:srgbClr val="1C4587"/>
                </a:solidFill>
              </a:rPr>
              <a:t>classes</a:t>
            </a:r>
            <a:r>
              <a:rPr lang="en" sz="2000"/>
              <a:t> are important to that major?</a:t>
            </a:r>
            <a:endParaRPr sz="2000"/>
          </a:p>
          <a:p>
            <a:pPr indent="-355600" lvl="0" marL="457200" rtl="0" algn="l">
              <a:lnSpc>
                <a:spcPct val="150000"/>
              </a:lnSpc>
              <a:spcBef>
                <a:spcPts val="0"/>
              </a:spcBef>
              <a:spcAft>
                <a:spcPts val="0"/>
              </a:spcAft>
              <a:buSzPts val="2000"/>
              <a:buChar char="●"/>
            </a:pPr>
            <a:r>
              <a:rPr b="1" lang="en" sz="2000">
                <a:solidFill>
                  <a:srgbClr val="1C4587"/>
                </a:solidFill>
              </a:rPr>
              <a:t>When</a:t>
            </a:r>
            <a:r>
              <a:rPr lang="en" sz="2000"/>
              <a:t> are these classes commonly taken?</a:t>
            </a:r>
            <a:endParaRPr sz="2000"/>
          </a:p>
          <a:p>
            <a:pPr indent="0" lvl="0" marL="0" rtl="0" algn="l">
              <a:spcBef>
                <a:spcPts val="0"/>
              </a:spcBef>
              <a:spcAft>
                <a:spcPts val="1200"/>
              </a:spcAft>
              <a:buNone/>
            </a:pPr>
            <a:r>
              <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7"/>
          <p:cNvPicPr preferRelativeResize="0"/>
          <p:nvPr/>
        </p:nvPicPr>
        <p:blipFill rotWithShape="1">
          <a:blip r:embed="rId3">
            <a:alphaModFix/>
          </a:blip>
          <a:srcRect b="12452" l="23679" r="18593" t="6319"/>
          <a:stretch/>
        </p:blipFill>
        <p:spPr>
          <a:xfrm>
            <a:off x="1784438" y="673825"/>
            <a:ext cx="5575123" cy="4412451"/>
          </a:xfrm>
          <a:prstGeom prst="rect">
            <a:avLst/>
          </a:prstGeom>
          <a:noFill/>
          <a:ln>
            <a:noFill/>
          </a:ln>
        </p:spPr>
      </p:pic>
      <p:sp>
        <p:nvSpPr>
          <p:cNvPr id="106" name="Google Shape;106;p17"/>
          <p:cNvSpPr txBox="1"/>
          <p:nvPr>
            <p:ph type="title"/>
          </p:nvPr>
        </p:nvSpPr>
        <p:spPr>
          <a:xfrm>
            <a:off x="235500" y="101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Academic Pathway: Major and Class Selection </a:t>
            </a:r>
            <a:endParaRPr>
              <a:solidFill>
                <a:srgbClr val="1C4587"/>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11749" l="23778" r="18786" t="6141"/>
          <a:stretch/>
        </p:blipFill>
        <p:spPr>
          <a:xfrm>
            <a:off x="1749738" y="604600"/>
            <a:ext cx="5644526" cy="4538900"/>
          </a:xfrm>
          <a:prstGeom prst="rect">
            <a:avLst/>
          </a:prstGeom>
          <a:noFill/>
          <a:ln>
            <a:noFill/>
          </a:ln>
        </p:spPr>
      </p:pic>
      <p:sp>
        <p:nvSpPr>
          <p:cNvPr id="112" name="Google Shape;112;p18"/>
          <p:cNvSpPr txBox="1"/>
          <p:nvPr>
            <p:ph type="title"/>
          </p:nvPr>
        </p:nvSpPr>
        <p:spPr>
          <a:xfrm>
            <a:off x="235500" y="101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Academic Pathway: Class Planning </a:t>
            </a:r>
            <a:endParaRPr>
              <a:solidFill>
                <a:srgbClr val="1C4587"/>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Academic Pathway: Class to Class</a:t>
            </a:r>
            <a:endParaRPr>
              <a:solidFill>
                <a:srgbClr val="1C4587"/>
              </a:solidFill>
              <a:latin typeface="Times New Roman"/>
              <a:ea typeface="Times New Roman"/>
              <a:cs typeface="Times New Roman"/>
              <a:sym typeface="Times New Roman"/>
            </a:endParaRPr>
          </a:p>
        </p:txBody>
      </p:sp>
      <p:grpSp>
        <p:nvGrpSpPr>
          <p:cNvPr id="118" name="Google Shape;118;p19"/>
          <p:cNvGrpSpPr/>
          <p:nvPr/>
        </p:nvGrpSpPr>
        <p:grpSpPr>
          <a:xfrm>
            <a:off x="0" y="0"/>
            <a:ext cx="9144000" cy="585300"/>
            <a:chOff x="0" y="0"/>
            <a:chExt cx="9144000" cy="585300"/>
          </a:xfrm>
        </p:grpSpPr>
        <p:sp>
          <p:nvSpPr>
            <p:cNvPr id="119" name="Google Shape;119;p19"/>
            <p:cNvSpPr/>
            <p:nvPr/>
          </p:nvSpPr>
          <p:spPr>
            <a:xfrm>
              <a:off x="0" y="0"/>
              <a:ext cx="9144000" cy="585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19"/>
            <p:cNvPicPr preferRelativeResize="0"/>
            <p:nvPr/>
          </p:nvPicPr>
          <p:blipFill>
            <a:blip r:embed="rId3">
              <a:alphaModFix/>
            </a:blip>
            <a:stretch>
              <a:fillRect/>
            </a:stretch>
          </p:blipFill>
          <p:spPr>
            <a:xfrm>
              <a:off x="8093800" y="73650"/>
              <a:ext cx="973901" cy="426075"/>
            </a:xfrm>
            <a:prstGeom prst="rect">
              <a:avLst/>
            </a:prstGeom>
            <a:noFill/>
            <a:ln>
              <a:noFill/>
            </a:ln>
          </p:spPr>
        </p:pic>
      </p:grpSp>
      <p:grpSp>
        <p:nvGrpSpPr>
          <p:cNvPr id="121" name="Google Shape;121;p19"/>
          <p:cNvGrpSpPr/>
          <p:nvPr/>
        </p:nvGrpSpPr>
        <p:grpSpPr>
          <a:xfrm>
            <a:off x="0" y="4839100"/>
            <a:ext cx="9159475" cy="304200"/>
            <a:chOff x="0" y="4839100"/>
            <a:chExt cx="9159475" cy="304200"/>
          </a:xfrm>
        </p:grpSpPr>
        <p:sp>
          <p:nvSpPr>
            <p:cNvPr id="122" name="Google Shape;122;p19"/>
            <p:cNvSpPr/>
            <p:nvPr/>
          </p:nvSpPr>
          <p:spPr>
            <a:xfrm>
              <a:off x="0" y="4839100"/>
              <a:ext cx="9144000" cy="30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txBox="1"/>
            <p:nvPr/>
          </p:nvSpPr>
          <p:spPr>
            <a:xfrm>
              <a:off x="6997375" y="4846675"/>
              <a:ext cx="2162100" cy="24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1C4587"/>
                  </a:solidFill>
                  <a:latin typeface="Times New Roman"/>
                  <a:ea typeface="Times New Roman"/>
                  <a:cs typeface="Times New Roman"/>
                  <a:sym typeface="Times New Roman"/>
                </a:rPr>
                <a:t>Duke Registrar Recommender</a:t>
              </a:r>
              <a:endParaRPr sz="1100">
                <a:solidFill>
                  <a:srgbClr val="1C4587"/>
                </a:solidFill>
                <a:latin typeface="Times New Roman"/>
                <a:ea typeface="Times New Roman"/>
                <a:cs typeface="Times New Roman"/>
                <a:sym typeface="Times New Roman"/>
              </a:endParaRPr>
            </a:p>
          </p:txBody>
        </p:sp>
      </p:grpSp>
      <p:sp>
        <p:nvSpPr>
          <p:cNvPr id="124" name="Google Shape;124;p19"/>
          <p:cNvSpPr txBox="1"/>
          <p:nvPr>
            <p:ph idx="2" type="body"/>
          </p:nvPr>
        </p:nvSpPr>
        <p:spPr>
          <a:xfrm>
            <a:off x="375675" y="1676275"/>
            <a:ext cx="4838100" cy="26253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1200"/>
              </a:spcAft>
              <a:buClr>
                <a:schemeClr val="dk1"/>
              </a:buClr>
              <a:buSzPts val="1100"/>
              <a:buFont typeface="Arial"/>
              <a:buNone/>
            </a:pPr>
            <a:r>
              <a:rPr lang="en" sz="2600"/>
              <a:t>What classes is it common to </a:t>
            </a:r>
            <a:r>
              <a:rPr b="1" lang="en" sz="2900">
                <a:solidFill>
                  <a:srgbClr val="1C4587"/>
                </a:solidFill>
              </a:rPr>
              <a:t>take next</a:t>
            </a:r>
            <a:r>
              <a:rPr b="1" lang="en" sz="2900"/>
              <a:t>?</a:t>
            </a:r>
            <a:endParaRPr b="1" sz="2900"/>
          </a:p>
        </p:txBody>
      </p:sp>
      <p:sp>
        <p:nvSpPr>
          <p:cNvPr id="125" name="Google Shape;125;p19"/>
          <p:cNvSpPr txBox="1"/>
          <p:nvPr/>
        </p:nvSpPr>
        <p:spPr>
          <a:xfrm>
            <a:off x="6065475" y="1779850"/>
            <a:ext cx="13830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t>Economic </a:t>
            </a:r>
            <a:br>
              <a:rPr lang="en"/>
            </a:br>
            <a:r>
              <a:rPr lang="en"/>
              <a:t>Principles</a:t>
            </a:r>
            <a:endParaRPr/>
          </a:p>
        </p:txBody>
      </p:sp>
      <p:sp>
        <p:nvSpPr>
          <p:cNvPr id="126" name="Google Shape;126;p19"/>
          <p:cNvSpPr/>
          <p:nvPr/>
        </p:nvSpPr>
        <p:spPr>
          <a:xfrm rot="10800000">
            <a:off x="6089825" y="2427850"/>
            <a:ext cx="735900" cy="849300"/>
          </a:xfrm>
          <a:prstGeom prst="bentArrow">
            <a:avLst>
              <a:gd fmla="val 25000" name="adj1"/>
              <a:gd fmla="val 25000" name="adj2"/>
              <a:gd fmla="val 25000" name="adj3"/>
              <a:gd fmla="val 27483" name="adj4"/>
            </a:avLst>
          </a:prstGeom>
          <a:solidFill>
            <a:srgbClr val="6B89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p:nvPr/>
        </p:nvSpPr>
        <p:spPr>
          <a:xfrm flipH="1" rot="10800000">
            <a:off x="6646600" y="2427850"/>
            <a:ext cx="735900" cy="849300"/>
          </a:xfrm>
          <a:prstGeom prst="bentArrow">
            <a:avLst>
              <a:gd fmla="val 25000" name="adj1"/>
              <a:gd fmla="val 25000" name="adj2"/>
              <a:gd fmla="val 25000" name="adj3"/>
              <a:gd fmla="val 27483" name="adj4"/>
            </a:avLst>
          </a:prstGeom>
          <a:solidFill>
            <a:srgbClr val="6B89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a:off x="6566875" y="2427850"/>
            <a:ext cx="323400" cy="1284300"/>
          </a:xfrm>
          <a:prstGeom prst="downArrow">
            <a:avLst>
              <a:gd fmla="val 50000" name="adj1"/>
              <a:gd fmla="val 50000" name="adj2"/>
            </a:avLst>
          </a:prstGeom>
          <a:solidFill>
            <a:srgbClr val="6B89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txBox="1"/>
          <p:nvPr/>
        </p:nvSpPr>
        <p:spPr>
          <a:xfrm>
            <a:off x="5627577" y="2765825"/>
            <a:ext cx="5256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1C4587"/>
                </a:solidFill>
              </a:rPr>
              <a:t>?</a:t>
            </a:r>
            <a:endParaRPr b="1" sz="3500">
              <a:solidFill>
                <a:srgbClr val="1C4587"/>
              </a:solidFill>
            </a:endParaRPr>
          </a:p>
        </p:txBody>
      </p:sp>
      <p:sp>
        <p:nvSpPr>
          <p:cNvPr id="130" name="Google Shape;130;p19"/>
          <p:cNvSpPr txBox="1"/>
          <p:nvPr/>
        </p:nvSpPr>
        <p:spPr>
          <a:xfrm>
            <a:off x="7318890" y="2765825"/>
            <a:ext cx="5256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1C4587"/>
                </a:solidFill>
              </a:rPr>
              <a:t>?</a:t>
            </a:r>
            <a:endParaRPr b="1" sz="3500">
              <a:solidFill>
                <a:srgbClr val="1C4587"/>
              </a:solidFill>
            </a:endParaRPr>
          </a:p>
        </p:txBody>
      </p:sp>
      <p:sp>
        <p:nvSpPr>
          <p:cNvPr id="131" name="Google Shape;131;p19"/>
          <p:cNvSpPr txBox="1"/>
          <p:nvPr/>
        </p:nvSpPr>
        <p:spPr>
          <a:xfrm>
            <a:off x="6478000" y="3601089"/>
            <a:ext cx="5256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1C4587"/>
                </a:solidFill>
              </a:rPr>
              <a:t>?</a:t>
            </a:r>
            <a:endParaRPr b="1" sz="3500">
              <a:solidFill>
                <a:srgbClr val="1C458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Network</a:t>
            </a:r>
            <a:r>
              <a:rPr lang="en">
                <a:solidFill>
                  <a:srgbClr val="1C4587"/>
                </a:solidFill>
                <a:latin typeface="Times New Roman"/>
                <a:ea typeface="Times New Roman"/>
                <a:cs typeface="Times New Roman"/>
                <a:sym typeface="Times New Roman"/>
              </a:rPr>
              <a:t> Plots</a:t>
            </a:r>
            <a:endParaRPr>
              <a:solidFill>
                <a:srgbClr val="1C4587"/>
              </a:solidFill>
              <a:latin typeface="Times New Roman"/>
              <a:ea typeface="Times New Roman"/>
              <a:cs typeface="Times New Roman"/>
              <a:sym typeface="Times New Roman"/>
            </a:endParaRPr>
          </a:p>
        </p:txBody>
      </p:sp>
      <p:grpSp>
        <p:nvGrpSpPr>
          <p:cNvPr id="137" name="Google Shape;137;p20"/>
          <p:cNvGrpSpPr/>
          <p:nvPr/>
        </p:nvGrpSpPr>
        <p:grpSpPr>
          <a:xfrm>
            <a:off x="0" y="0"/>
            <a:ext cx="9144000" cy="585300"/>
            <a:chOff x="0" y="0"/>
            <a:chExt cx="9144000" cy="585300"/>
          </a:xfrm>
        </p:grpSpPr>
        <p:sp>
          <p:nvSpPr>
            <p:cNvPr id="138" name="Google Shape;138;p20"/>
            <p:cNvSpPr/>
            <p:nvPr/>
          </p:nvSpPr>
          <p:spPr>
            <a:xfrm>
              <a:off x="0" y="0"/>
              <a:ext cx="9144000" cy="585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0"/>
            <p:cNvPicPr preferRelativeResize="0"/>
            <p:nvPr/>
          </p:nvPicPr>
          <p:blipFill>
            <a:blip r:embed="rId3">
              <a:alphaModFix/>
            </a:blip>
            <a:stretch>
              <a:fillRect/>
            </a:stretch>
          </p:blipFill>
          <p:spPr>
            <a:xfrm>
              <a:off x="8093800" y="73650"/>
              <a:ext cx="973901" cy="426075"/>
            </a:xfrm>
            <a:prstGeom prst="rect">
              <a:avLst/>
            </a:prstGeom>
            <a:noFill/>
            <a:ln>
              <a:noFill/>
            </a:ln>
          </p:spPr>
        </p:pic>
      </p:grpSp>
      <p:grpSp>
        <p:nvGrpSpPr>
          <p:cNvPr id="140" name="Google Shape;140;p20"/>
          <p:cNvGrpSpPr/>
          <p:nvPr/>
        </p:nvGrpSpPr>
        <p:grpSpPr>
          <a:xfrm>
            <a:off x="0" y="4839100"/>
            <a:ext cx="9159475" cy="304200"/>
            <a:chOff x="0" y="4839100"/>
            <a:chExt cx="9159475" cy="304200"/>
          </a:xfrm>
        </p:grpSpPr>
        <p:sp>
          <p:nvSpPr>
            <p:cNvPr id="141" name="Google Shape;141;p20"/>
            <p:cNvSpPr/>
            <p:nvPr/>
          </p:nvSpPr>
          <p:spPr>
            <a:xfrm>
              <a:off x="0" y="4839100"/>
              <a:ext cx="9144000" cy="30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txBox="1"/>
            <p:nvPr/>
          </p:nvSpPr>
          <p:spPr>
            <a:xfrm>
              <a:off x="6997375" y="4846675"/>
              <a:ext cx="2162100" cy="24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1C4587"/>
                  </a:solidFill>
                  <a:latin typeface="Times New Roman"/>
                  <a:ea typeface="Times New Roman"/>
                  <a:cs typeface="Times New Roman"/>
                  <a:sym typeface="Times New Roman"/>
                </a:rPr>
                <a:t>Duke Registrar Recommender</a:t>
              </a:r>
              <a:endParaRPr sz="1100">
                <a:solidFill>
                  <a:srgbClr val="1C4587"/>
                </a:solidFill>
                <a:latin typeface="Times New Roman"/>
                <a:ea typeface="Times New Roman"/>
                <a:cs typeface="Times New Roman"/>
                <a:sym typeface="Times New Roman"/>
              </a:endParaRPr>
            </a:p>
          </p:txBody>
        </p:sp>
      </p:grpSp>
      <p:sp>
        <p:nvSpPr>
          <p:cNvPr id="143" name="Google Shape;14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Year 1 to Year 2</a:t>
            </a:r>
            <a:endParaRPr/>
          </a:p>
          <a:p>
            <a:pPr indent="0" lvl="0" marL="0" rtl="0" algn="l">
              <a:spcBef>
                <a:spcPts val="1200"/>
              </a:spcBef>
              <a:spcAft>
                <a:spcPts val="1200"/>
              </a:spcAft>
              <a:buNone/>
            </a:pPr>
            <a:r>
              <a:t/>
            </a:r>
            <a:endParaRPr/>
          </a:p>
        </p:txBody>
      </p:sp>
      <p:pic>
        <p:nvPicPr>
          <p:cNvPr id="144" name="Google Shape;144;p20"/>
          <p:cNvPicPr preferRelativeResize="0"/>
          <p:nvPr/>
        </p:nvPicPr>
        <p:blipFill rotWithShape="1">
          <a:blip r:embed="rId4">
            <a:alphaModFix/>
          </a:blip>
          <a:srcRect b="4717" l="0" r="0" t="4216"/>
          <a:stretch/>
        </p:blipFill>
        <p:spPr>
          <a:xfrm>
            <a:off x="3452725" y="849325"/>
            <a:ext cx="5598199" cy="3989775"/>
          </a:xfrm>
          <a:prstGeom prst="rect">
            <a:avLst/>
          </a:prstGeom>
          <a:noFill/>
          <a:ln>
            <a:noFill/>
          </a:ln>
        </p:spPr>
      </p:pic>
      <p:grpSp>
        <p:nvGrpSpPr>
          <p:cNvPr id="145" name="Google Shape;145;p20"/>
          <p:cNvGrpSpPr/>
          <p:nvPr/>
        </p:nvGrpSpPr>
        <p:grpSpPr>
          <a:xfrm>
            <a:off x="523675" y="2194300"/>
            <a:ext cx="686700" cy="11700"/>
            <a:chOff x="791325" y="2333950"/>
            <a:chExt cx="686700" cy="11700"/>
          </a:xfrm>
        </p:grpSpPr>
        <p:cxnSp>
          <p:nvCxnSpPr>
            <p:cNvPr id="146" name="Google Shape;146;p20"/>
            <p:cNvCxnSpPr/>
            <p:nvPr/>
          </p:nvCxnSpPr>
          <p:spPr>
            <a:xfrm>
              <a:off x="791325" y="2345650"/>
              <a:ext cx="686700" cy="0"/>
            </a:xfrm>
            <a:prstGeom prst="straightConnector1">
              <a:avLst/>
            </a:prstGeom>
            <a:noFill/>
            <a:ln cap="flat" cmpd="sng" w="76200">
              <a:solidFill>
                <a:srgbClr val="FFFF00"/>
              </a:solidFill>
              <a:prstDash val="solid"/>
              <a:round/>
              <a:headEnd len="med" w="med" type="none"/>
              <a:tailEnd len="med" w="med" type="none"/>
            </a:ln>
          </p:spPr>
        </p:cxnSp>
        <p:cxnSp>
          <p:nvCxnSpPr>
            <p:cNvPr id="147" name="Google Shape;147;p20"/>
            <p:cNvCxnSpPr/>
            <p:nvPr/>
          </p:nvCxnSpPr>
          <p:spPr>
            <a:xfrm flipH="1" rot="10800000">
              <a:off x="832125" y="2333950"/>
              <a:ext cx="605100" cy="11700"/>
            </a:xfrm>
            <a:prstGeom prst="straightConnector1">
              <a:avLst/>
            </a:prstGeom>
            <a:noFill/>
            <a:ln cap="flat" cmpd="sng" w="19050">
              <a:solidFill>
                <a:srgbClr val="D9D9D9"/>
              </a:solidFill>
              <a:prstDash val="solid"/>
              <a:round/>
              <a:headEnd len="med" w="med" type="none"/>
              <a:tailEnd len="med" w="med" type="none"/>
            </a:ln>
          </p:spPr>
        </p:cxnSp>
      </p:grpSp>
      <p:sp>
        <p:nvSpPr>
          <p:cNvPr id="148" name="Google Shape;148;p20"/>
          <p:cNvSpPr txBox="1"/>
          <p:nvPr/>
        </p:nvSpPr>
        <p:spPr>
          <a:xfrm>
            <a:off x="1338250" y="1951475"/>
            <a:ext cx="2222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more than 10% of students who took one class moved to the other class </a:t>
            </a:r>
            <a:endParaRPr b="1"/>
          </a:p>
        </p:txBody>
      </p:sp>
      <p:pic>
        <p:nvPicPr>
          <p:cNvPr id="149" name="Google Shape;149;p20"/>
          <p:cNvPicPr preferRelativeResize="0"/>
          <p:nvPr/>
        </p:nvPicPr>
        <p:blipFill rotWithShape="1">
          <a:blip r:embed="rId4">
            <a:alphaModFix/>
          </a:blip>
          <a:srcRect b="62448" l="68468" r="0" t="13660"/>
          <a:stretch/>
        </p:blipFill>
        <p:spPr>
          <a:xfrm>
            <a:off x="7283930" y="1264207"/>
            <a:ext cx="1765225" cy="1046701"/>
          </a:xfrm>
          <a:prstGeom prst="rect">
            <a:avLst/>
          </a:prstGeom>
          <a:noFill/>
          <a:ln>
            <a:noFill/>
          </a:ln>
        </p:spPr>
      </p:pic>
      <p:sp>
        <p:nvSpPr>
          <p:cNvPr id="150" name="Google Shape;150;p20"/>
          <p:cNvSpPr/>
          <p:nvPr/>
        </p:nvSpPr>
        <p:spPr>
          <a:xfrm>
            <a:off x="7662400" y="1869850"/>
            <a:ext cx="1386600" cy="660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1"/>
          <p:cNvPicPr preferRelativeResize="0"/>
          <p:nvPr/>
        </p:nvPicPr>
        <p:blipFill>
          <a:blip r:embed="rId3">
            <a:alphaModFix/>
          </a:blip>
          <a:stretch>
            <a:fillRect/>
          </a:stretch>
        </p:blipFill>
        <p:spPr>
          <a:xfrm>
            <a:off x="2468125" y="152400"/>
            <a:ext cx="6182783" cy="4838700"/>
          </a:xfrm>
          <a:prstGeom prst="rect">
            <a:avLst/>
          </a:prstGeom>
          <a:noFill/>
          <a:ln>
            <a:noFill/>
          </a:ln>
        </p:spPr>
      </p:pic>
      <p:sp>
        <p:nvSpPr>
          <p:cNvPr id="156" name="Google Shape;156;p21"/>
          <p:cNvSpPr txBox="1"/>
          <p:nvPr/>
        </p:nvSpPr>
        <p:spPr>
          <a:xfrm>
            <a:off x="523650" y="488750"/>
            <a:ext cx="670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7" name="Google Shape;157;p21"/>
          <p:cNvSpPr txBox="1"/>
          <p:nvPr>
            <p:ph idx="1" type="body"/>
          </p:nvPr>
        </p:nvSpPr>
        <p:spPr>
          <a:xfrm>
            <a:off x="218600" y="11701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Year 2 to Year 3</a:t>
            </a:r>
            <a:endParaRPr/>
          </a:p>
          <a:p>
            <a:pPr indent="0" lvl="0" marL="0" rtl="0" algn="l">
              <a:spcBef>
                <a:spcPts val="1200"/>
              </a:spcBef>
              <a:spcAft>
                <a:spcPts val="1200"/>
              </a:spcAft>
              <a:buNone/>
            </a:pPr>
            <a:r>
              <a:t/>
            </a:r>
            <a:endParaRPr/>
          </a:p>
        </p:txBody>
      </p:sp>
      <p:sp>
        <p:nvSpPr>
          <p:cNvPr id="158" name="Google Shape;158;p21"/>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Network Plots</a:t>
            </a:r>
            <a:endParaRPr>
              <a:solidFill>
                <a:srgbClr val="1C4587"/>
              </a:solidFill>
              <a:latin typeface="Times New Roman"/>
              <a:ea typeface="Times New Roman"/>
              <a:cs typeface="Times New Roman"/>
              <a:sym typeface="Times New Roman"/>
            </a:endParaRPr>
          </a:p>
        </p:txBody>
      </p:sp>
      <p:grpSp>
        <p:nvGrpSpPr>
          <p:cNvPr id="159" name="Google Shape;159;p21"/>
          <p:cNvGrpSpPr/>
          <p:nvPr/>
        </p:nvGrpSpPr>
        <p:grpSpPr>
          <a:xfrm>
            <a:off x="311700" y="4187225"/>
            <a:ext cx="686700" cy="11700"/>
            <a:chOff x="791325" y="2333950"/>
            <a:chExt cx="686700" cy="11700"/>
          </a:xfrm>
        </p:grpSpPr>
        <p:cxnSp>
          <p:nvCxnSpPr>
            <p:cNvPr id="160" name="Google Shape;160;p21"/>
            <p:cNvCxnSpPr/>
            <p:nvPr/>
          </p:nvCxnSpPr>
          <p:spPr>
            <a:xfrm>
              <a:off x="791325" y="2345650"/>
              <a:ext cx="686700" cy="0"/>
            </a:xfrm>
            <a:prstGeom prst="straightConnector1">
              <a:avLst/>
            </a:prstGeom>
            <a:noFill/>
            <a:ln cap="flat" cmpd="sng" w="76200">
              <a:solidFill>
                <a:srgbClr val="FFFF00"/>
              </a:solidFill>
              <a:prstDash val="solid"/>
              <a:round/>
              <a:headEnd len="med" w="med" type="none"/>
              <a:tailEnd len="med" w="med" type="none"/>
            </a:ln>
          </p:spPr>
        </p:cxnSp>
        <p:cxnSp>
          <p:nvCxnSpPr>
            <p:cNvPr id="161" name="Google Shape;161;p21"/>
            <p:cNvCxnSpPr/>
            <p:nvPr/>
          </p:nvCxnSpPr>
          <p:spPr>
            <a:xfrm flipH="1" rot="10800000">
              <a:off x="832125" y="2333950"/>
              <a:ext cx="605100" cy="11700"/>
            </a:xfrm>
            <a:prstGeom prst="straightConnector1">
              <a:avLst/>
            </a:prstGeom>
            <a:noFill/>
            <a:ln cap="flat" cmpd="sng" w="19050">
              <a:solidFill>
                <a:srgbClr val="D9D9D9"/>
              </a:solidFill>
              <a:prstDash val="solid"/>
              <a:round/>
              <a:headEnd len="med" w="med" type="none"/>
              <a:tailEnd len="med" w="med" type="none"/>
            </a:ln>
          </p:spPr>
        </p:cxnSp>
      </p:grpSp>
      <p:sp>
        <p:nvSpPr>
          <p:cNvPr id="162" name="Google Shape;162;p21"/>
          <p:cNvSpPr txBox="1"/>
          <p:nvPr/>
        </p:nvSpPr>
        <p:spPr>
          <a:xfrm>
            <a:off x="1126275" y="3944400"/>
            <a:ext cx="2222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more than 10% of students who took one class moved to the other class </a:t>
            </a:r>
            <a:endParaRPr b="1"/>
          </a:p>
        </p:txBody>
      </p:sp>
      <p:sp>
        <p:nvSpPr>
          <p:cNvPr id="163" name="Google Shape;163;p21"/>
          <p:cNvSpPr/>
          <p:nvPr/>
        </p:nvSpPr>
        <p:spPr>
          <a:xfrm>
            <a:off x="2468125" y="1522025"/>
            <a:ext cx="1386600" cy="660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a:off x="3673525" y="688500"/>
            <a:ext cx="1281000" cy="481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a:off x="4460425" y="349850"/>
            <a:ext cx="899100" cy="481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